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95"/>
  </p:notesMasterIdLst>
  <p:sldIdLst>
    <p:sldId id="256" r:id="rId5"/>
    <p:sldId id="259" r:id="rId6"/>
    <p:sldId id="260" r:id="rId7"/>
    <p:sldId id="261" r:id="rId8"/>
    <p:sldId id="262" r:id="rId9"/>
    <p:sldId id="263" r:id="rId10"/>
    <p:sldId id="272" r:id="rId11"/>
    <p:sldId id="273" r:id="rId12"/>
    <p:sldId id="274" r:id="rId13"/>
    <p:sldId id="275" r:id="rId14"/>
    <p:sldId id="276" r:id="rId15"/>
    <p:sldId id="277" r:id="rId16"/>
    <p:sldId id="279" r:id="rId17"/>
    <p:sldId id="280" r:id="rId18"/>
    <p:sldId id="281" r:id="rId19"/>
    <p:sldId id="282" r:id="rId20"/>
    <p:sldId id="283" r:id="rId21"/>
    <p:sldId id="284" r:id="rId22"/>
    <p:sldId id="285" r:id="rId23"/>
    <p:sldId id="287" r:id="rId24"/>
    <p:sldId id="288" r:id="rId25"/>
    <p:sldId id="292" r:id="rId26"/>
    <p:sldId id="293" r:id="rId27"/>
    <p:sldId id="294" r:id="rId28"/>
    <p:sldId id="295" r:id="rId29"/>
    <p:sldId id="299" r:id="rId30"/>
    <p:sldId id="300" r:id="rId31"/>
    <p:sldId id="301" r:id="rId32"/>
    <p:sldId id="302" r:id="rId33"/>
    <p:sldId id="303" r:id="rId34"/>
    <p:sldId id="305" r:id="rId35"/>
    <p:sldId id="306" r:id="rId36"/>
    <p:sldId id="307" r:id="rId37"/>
    <p:sldId id="308" r:id="rId38"/>
    <p:sldId id="309" r:id="rId39"/>
    <p:sldId id="310" r:id="rId40"/>
    <p:sldId id="311" r:id="rId41"/>
    <p:sldId id="314" r:id="rId42"/>
    <p:sldId id="315" r:id="rId43"/>
    <p:sldId id="316" r:id="rId44"/>
    <p:sldId id="319" r:id="rId45"/>
    <p:sldId id="320" r:id="rId46"/>
    <p:sldId id="321" r:id="rId47"/>
    <p:sldId id="324" r:id="rId48"/>
    <p:sldId id="325" r:id="rId49"/>
    <p:sldId id="326" r:id="rId50"/>
    <p:sldId id="327" r:id="rId51"/>
    <p:sldId id="329" r:id="rId52"/>
    <p:sldId id="330" r:id="rId53"/>
    <p:sldId id="331" r:id="rId54"/>
    <p:sldId id="333" r:id="rId55"/>
    <p:sldId id="334" r:id="rId56"/>
    <p:sldId id="335" r:id="rId57"/>
    <p:sldId id="336" r:id="rId58"/>
    <p:sldId id="337" r:id="rId59"/>
    <p:sldId id="340" r:id="rId60"/>
    <p:sldId id="342" r:id="rId61"/>
    <p:sldId id="343" r:id="rId62"/>
    <p:sldId id="344" r:id="rId63"/>
    <p:sldId id="345" r:id="rId64"/>
    <p:sldId id="346" r:id="rId65"/>
    <p:sldId id="348" r:id="rId66"/>
    <p:sldId id="349" r:id="rId67"/>
    <p:sldId id="350" r:id="rId68"/>
    <p:sldId id="351" r:id="rId69"/>
    <p:sldId id="352" r:id="rId70"/>
    <p:sldId id="353" r:id="rId71"/>
    <p:sldId id="354" r:id="rId72"/>
    <p:sldId id="355" r:id="rId73"/>
    <p:sldId id="356" r:id="rId74"/>
    <p:sldId id="357" r:id="rId75"/>
    <p:sldId id="358" r:id="rId76"/>
    <p:sldId id="359" r:id="rId77"/>
    <p:sldId id="360" r:id="rId78"/>
    <p:sldId id="361" r:id="rId79"/>
    <p:sldId id="362" r:id="rId80"/>
    <p:sldId id="363" r:id="rId81"/>
    <p:sldId id="364" r:id="rId82"/>
    <p:sldId id="365" r:id="rId83"/>
    <p:sldId id="366" r:id="rId84"/>
    <p:sldId id="367" r:id="rId85"/>
    <p:sldId id="368" r:id="rId86"/>
    <p:sldId id="369" r:id="rId87"/>
    <p:sldId id="370" r:id="rId88"/>
    <p:sldId id="371" r:id="rId89"/>
    <p:sldId id="373" r:id="rId90"/>
    <p:sldId id="374" r:id="rId91"/>
    <p:sldId id="381" r:id="rId92"/>
    <p:sldId id="387" r:id="rId93"/>
    <p:sldId id="391" r:id="rId94"/>
  </p:sldIdLst>
  <p:sldSz cx="10044113" cy="7740650"/>
  <p:notesSz cx="6858000" cy="9144000"/>
  <p:embeddedFontLst>
    <p:embeddedFont>
      <p:font typeface="Arvo" panose="020B0604020202020204" charset="0"/>
      <p:regular r:id="rId96"/>
      <p:bold r:id="rId97"/>
      <p:italic r:id="rId98"/>
      <p:boldItalic r:id="rId99"/>
    </p:embeddedFont>
    <p:embeddedFont>
      <p:font typeface="Cabin" panose="020B0604020202020204" charset="0"/>
      <p:regular r:id="rId100"/>
      <p:bold r:id="rId101"/>
      <p:italic r:id="rId102"/>
      <p:boldItalic r:id="rId103"/>
    </p:embeddedFont>
    <p:embeddedFont>
      <p:font typeface="Calibri" panose="020F0502020204030204" pitchFamily="34" charset="0"/>
      <p:regular r:id="rId104"/>
      <p:bold r:id="rId105"/>
      <p:italic r:id="rId106"/>
      <p:boldItalic r:id="rId107"/>
    </p:embeddedFont>
    <p:embeddedFont>
      <p:font typeface="Century Gothic" panose="020B0502020202020204" pitchFamily="34" charset="0"/>
      <p:regular r:id="rId108"/>
      <p:bold r:id="rId109"/>
      <p:italic r:id="rId110"/>
      <p:boldItalic r:id="rId111"/>
    </p:embeddedFont>
    <p:embeddedFont>
      <p:font typeface="Helvetica Neue" panose="020B0604020202020204" charset="0"/>
      <p:regular r:id="rId112"/>
      <p:bold r:id="rId113"/>
      <p:italic r:id="rId114"/>
      <p:boldItalic r:id="rId115"/>
    </p:embeddedFont>
    <p:embeddedFont>
      <p:font typeface="Montserrat" panose="00000500000000000000" pitchFamily="2" charset="0"/>
      <p:regular r:id="rId116"/>
      <p:bold r:id="rId117"/>
      <p:boldItalic r:id="rId118"/>
    </p:embeddedFont>
    <p:embeddedFont>
      <p:font typeface="Montserrat Light" panose="00000400000000000000" pitchFamily="2" charset="0"/>
      <p:regular r:id="rId119"/>
      <p:bold r:id="rId120"/>
      <p:italic r:id="rId121"/>
      <p:boldItalic r:id="rId122"/>
    </p:embeddedFont>
    <p:embeddedFont>
      <p:font typeface="Roboto" panose="02000000000000000000" pitchFamily="2" charset="0"/>
      <p:regular r:id="rId123"/>
      <p:bold r:id="rId124"/>
      <p:boldItalic r:id="rId125"/>
    </p:embeddedFont>
    <p:embeddedFont>
      <p:font typeface="Roboto Light" panose="02000000000000000000" pitchFamily="2" charset="0"/>
      <p:regular r:id="rId126"/>
      <p:bold r:id="rId127"/>
      <p:italic r:id="rId128"/>
      <p:boldItalic r:id="rId129"/>
    </p:embeddedFont>
    <p:embeddedFont>
      <p:font typeface="Times" panose="02020603050405020304" pitchFamily="18" charset="0"/>
      <p:regular r:id="rId130"/>
      <p:bold r:id="rId131"/>
      <p:italic r:id="rId132"/>
      <p:boldItalic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2" roundtripDataSignature="AMtx7mgNU+YJLM3m8NSXSk1S8VInLmPl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57FA32-A247-4876-B97F-2493AD9B3598}">
  <a:tblStyle styleId="{CB57FA32-A247-4876-B97F-2493AD9B359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79088D0-BD25-42A7-9B07-1D57BA5B07AF}"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7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2.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font" Target="fonts/font12.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7.fntdata"/><Relationship Id="rId123" Type="http://schemas.openxmlformats.org/officeDocument/2006/relationships/font" Target="fonts/font28.fntdata"/><Relationship Id="rId128" Type="http://schemas.openxmlformats.org/officeDocument/2006/relationships/font" Target="fonts/font33.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186"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18.fntdata"/><Relationship Id="rId118" Type="http://schemas.openxmlformats.org/officeDocument/2006/relationships/font" Target="fonts/font23.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font" Target="fonts/font29.fntdata"/><Relationship Id="rId129" Type="http://schemas.openxmlformats.org/officeDocument/2006/relationships/font" Target="fonts/font34.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1.fntdata"/><Relationship Id="rId182"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35.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4.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font" Target="fonts/font25.fntdata"/><Relationship Id="rId125" Type="http://schemas.openxmlformats.org/officeDocument/2006/relationships/font" Target="fonts/font3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5.fntdata"/><Relationship Id="rId115" Type="http://schemas.openxmlformats.org/officeDocument/2006/relationships/font" Target="fonts/font20.fntdata"/><Relationship Id="rId131" Type="http://schemas.openxmlformats.org/officeDocument/2006/relationships/font" Target="fonts/font36.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font" Target="fonts/font3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font" Target="fonts/font3.fntdata"/><Relationship Id="rId121" Type="http://schemas.openxmlformats.org/officeDocument/2006/relationships/font" Target="fonts/font26.fntdata"/><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6.fntdata"/><Relationship Id="rId132" Type="http://schemas.openxmlformats.org/officeDocument/2006/relationships/font" Target="fonts/font37.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1.fntdata"/><Relationship Id="rId127" Type="http://schemas.openxmlformats.org/officeDocument/2006/relationships/font" Target="fonts/font32.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font" Target="fonts/font27.fntdata"/><Relationship Id="rId18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font" Target="fonts/font17.fntdata"/><Relationship Id="rId133" Type="http://schemas.openxmlformats.org/officeDocument/2006/relationships/font" Target="fonts/font3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26623" y="1143000"/>
            <a:ext cx="4004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L"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sz="1100" i="0" u="none" strike="noStrike" cap="none">
                <a:solidFill>
                  <a:srgbClr val="000000"/>
                </a:solidFill>
                <a:latin typeface="Cabin"/>
                <a:ea typeface="Cabin"/>
                <a:cs typeface="Cabin"/>
                <a:sym typeface="Cabin"/>
              </a:rPr>
              <a:t>La </a:t>
            </a:r>
            <a:r>
              <a:rPr lang="es-CL" sz="1100" b="1" i="0" u="none" strike="noStrike" cap="none">
                <a:solidFill>
                  <a:srgbClr val="000000"/>
                </a:solidFill>
                <a:latin typeface="Cabin"/>
                <a:ea typeface="Cabin"/>
                <a:cs typeface="Cabin"/>
                <a:sym typeface="Cabin"/>
              </a:rPr>
              <a:t>práctica del juego</a:t>
            </a:r>
            <a:r>
              <a:rPr lang="es-CL" sz="1100" i="0" u="none" strike="noStrike" cap="none">
                <a:solidFill>
                  <a:srgbClr val="000000"/>
                </a:solidFill>
                <a:latin typeface="Cabin"/>
                <a:ea typeface="Cabin"/>
                <a:cs typeface="Cabin"/>
                <a:sym typeface="Cabin"/>
              </a:rPr>
              <a:t> se relaciona con el desarrollo de una mente libre e imaginativa, lo que permite ver una gran cantidad de posibilidades, un mundo de oportunidades y un camino hacia formas más innovadoras de ser emprendedor.</a:t>
            </a:r>
            <a:endParaRPr/>
          </a:p>
          <a:p>
            <a:pPr marL="0" marR="0" lvl="0" indent="0" algn="l" rtl="0">
              <a:lnSpc>
                <a:spcPct val="100000"/>
              </a:lnSpc>
              <a:spcBef>
                <a:spcPts val="0"/>
              </a:spcBef>
              <a:spcAft>
                <a:spcPts val="0"/>
              </a:spcAft>
              <a:buClr>
                <a:srgbClr val="000000"/>
              </a:buClr>
              <a:buSzPts val="1100"/>
              <a:buFont typeface="Arial"/>
              <a:buNone/>
            </a:pPr>
            <a:r>
              <a:rPr lang="es-CL" sz="1100" i="0" u="none" strike="noStrike" cap="none">
                <a:solidFill>
                  <a:srgbClr val="000000"/>
                </a:solidFill>
                <a:latin typeface="Cabin"/>
                <a:ea typeface="Cabin"/>
                <a:cs typeface="Cabin"/>
                <a:sym typeface="Cabin"/>
              </a:rPr>
              <a:t>Jugar como práctica es importante como motivación para aprender y comprender. </a:t>
            </a:r>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just" rtl="0">
              <a:lnSpc>
                <a:spcPct val="100000"/>
              </a:lnSpc>
              <a:spcBef>
                <a:spcPts val="0"/>
              </a:spcBef>
              <a:spcAft>
                <a:spcPts val="0"/>
              </a:spcAft>
              <a:buClr>
                <a:schemeClr val="dk1"/>
              </a:buClr>
              <a:buSzPts val="1100"/>
              <a:buFont typeface="Cabin"/>
              <a:buNone/>
            </a:pPr>
            <a:r>
              <a:rPr lang="es-CL" sz="1100">
                <a:latin typeface="Cabin"/>
                <a:ea typeface="Cabin"/>
                <a:cs typeface="Cabin"/>
                <a:sym typeface="Cabin"/>
              </a:rPr>
              <a:t>Practicar la </a:t>
            </a:r>
            <a:r>
              <a:rPr lang="es-CL" sz="1100" b="1">
                <a:latin typeface="Cabin"/>
                <a:ea typeface="Cabin"/>
                <a:cs typeface="Cabin"/>
                <a:sym typeface="Cabin"/>
              </a:rPr>
              <a:t>empatía</a:t>
            </a:r>
            <a:r>
              <a:rPr lang="es-CL" sz="1100">
                <a:latin typeface="Cabin"/>
                <a:ea typeface="Cabin"/>
                <a:cs typeface="Cabin"/>
                <a:sym typeface="Cabin"/>
              </a:rPr>
              <a:t> nos propone pensar o ponernos en el lugar de otro. </a:t>
            </a:r>
            <a:endParaRPr/>
          </a:p>
          <a:p>
            <a:pPr marL="0" marR="0" lvl="0" indent="0" algn="just" rtl="0">
              <a:lnSpc>
                <a:spcPct val="100000"/>
              </a:lnSpc>
              <a:spcBef>
                <a:spcPts val="0"/>
              </a:spcBef>
              <a:spcAft>
                <a:spcPts val="0"/>
              </a:spcAft>
              <a:buClr>
                <a:schemeClr val="dk1"/>
              </a:buClr>
              <a:buSzPts val="1100"/>
              <a:buFont typeface="Cabin"/>
              <a:buNone/>
            </a:pPr>
            <a:r>
              <a:rPr lang="es-CL" sz="1100">
                <a:latin typeface="Cabin"/>
                <a:ea typeface="Cabin"/>
                <a:cs typeface="Cabin"/>
                <a:sym typeface="Cabin"/>
              </a:rPr>
              <a:t>Pero además nos invita a salir y encontrarnos con el entorno, saliendo de nuestra zona de seguridad</a:t>
            </a:r>
            <a:endParaRPr/>
          </a:p>
          <a:p>
            <a:pPr marL="0" marR="0" lvl="0" indent="0" algn="just" rtl="0">
              <a:lnSpc>
                <a:spcPct val="100000"/>
              </a:lnSpc>
              <a:spcBef>
                <a:spcPts val="0"/>
              </a:spcBef>
              <a:spcAft>
                <a:spcPts val="0"/>
              </a:spcAft>
              <a:buClr>
                <a:schemeClr val="dk1"/>
              </a:buClr>
              <a:buSzPts val="1100"/>
              <a:buFont typeface="Cabin"/>
              <a:buNone/>
            </a:pPr>
            <a:r>
              <a:rPr lang="es-CL" sz="1100">
                <a:latin typeface="Cabin"/>
                <a:ea typeface="Cabin"/>
                <a:cs typeface="Cabin"/>
                <a:sym typeface="Cabin"/>
              </a:rPr>
              <a:t>Al empatizar comprendemos profundamente a otro individuo.</a:t>
            </a:r>
            <a:endParaRPr/>
          </a:p>
          <a:p>
            <a:pPr marL="0" marR="0" lvl="0" indent="0" algn="just" rtl="0">
              <a:lnSpc>
                <a:spcPct val="100000"/>
              </a:lnSpc>
              <a:spcBef>
                <a:spcPts val="0"/>
              </a:spcBef>
              <a:spcAft>
                <a:spcPts val="0"/>
              </a:spcAft>
              <a:buClr>
                <a:schemeClr val="dk1"/>
              </a:buClr>
              <a:buSzPts val="1100"/>
              <a:buFont typeface="Calibri"/>
              <a:buNone/>
            </a:pPr>
            <a:endParaRPr sz="1100">
              <a:latin typeface="Cabin"/>
              <a:ea typeface="Cabin"/>
              <a:cs typeface="Cabin"/>
              <a:sym typeface="Cabin"/>
            </a:endParaRPr>
          </a:p>
          <a:p>
            <a:pPr marL="0" marR="0" lvl="0" indent="0" algn="just" rtl="0">
              <a:lnSpc>
                <a:spcPct val="100000"/>
              </a:lnSpc>
              <a:spcBef>
                <a:spcPts val="0"/>
              </a:spcBef>
              <a:spcAft>
                <a:spcPts val="0"/>
              </a:spcAft>
              <a:buClr>
                <a:srgbClr val="000000"/>
              </a:buClr>
              <a:buSzPts val="1100"/>
              <a:buFont typeface="Arial"/>
              <a:buNone/>
            </a:pPr>
            <a:r>
              <a:rPr lang="es-CL" sz="1100" i="0" u="none" strike="noStrike" cap="none">
                <a:solidFill>
                  <a:srgbClr val="000000"/>
                </a:solidFill>
                <a:latin typeface="Cabin"/>
                <a:ea typeface="Cabin"/>
                <a:cs typeface="Cabin"/>
                <a:sym typeface="Cabin"/>
              </a:rPr>
              <a:t>La </a:t>
            </a:r>
            <a:r>
              <a:rPr lang="es-CL" sz="1100" b="1" i="0" u="none" strike="noStrike" cap="none">
                <a:solidFill>
                  <a:srgbClr val="000000"/>
                </a:solidFill>
                <a:latin typeface="Cabin"/>
                <a:ea typeface="Cabin"/>
                <a:cs typeface="Cabin"/>
                <a:sym typeface="Cabin"/>
              </a:rPr>
              <a:t>práctica de la creación</a:t>
            </a:r>
            <a:r>
              <a:rPr lang="es-CL" sz="1100" i="0" u="none" strike="noStrike" cap="none">
                <a:solidFill>
                  <a:srgbClr val="000000"/>
                </a:solidFill>
                <a:latin typeface="Cabin"/>
                <a:ea typeface="Cabin"/>
                <a:cs typeface="Cabin"/>
                <a:sym typeface="Cabin"/>
              </a:rPr>
              <a:t>  está vinculada a la identificación o creación de oportunidades de negocios, las que generalmente comienzan con algún tipo de ideación, imaginación o proceso creativo y que resultan en hacer las cosas de una manera nueva y/o novedosa. </a:t>
            </a:r>
            <a:endParaRPr/>
          </a:p>
          <a:p>
            <a:pPr marL="0" marR="0" lvl="0" indent="0" algn="just" rtl="0">
              <a:lnSpc>
                <a:spcPct val="100000"/>
              </a:lnSpc>
              <a:spcBef>
                <a:spcPts val="0"/>
              </a:spcBef>
              <a:spcAft>
                <a:spcPts val="0"/>
              </a:spcAft>
              <a:buClr>
                <a:srgbClr val="000000"/>
              </a:buClr>
              <a:buSzPts val="1100"/>
              <a:buFont typeface="Arial"/>
              <a:buNone/>
            </a:pPr>
            <a:endParaRPr sz="1800" b="1" i="0" u="none" strike="noStrik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100"/>
              <a:buFont typeface="Arial"/>
              <a:buNone/>
            </a:pPr>
            <a:r>
              <a:rPr lang="es-CL" sz="1800" b="1" i="0" u="none" strike="noStrike">
                <a:solidFill>
                  <a:srgbClr val="000000"/>
                </a:solidFill>
                <a:latin typeface="Calibri"/>
                <a:ea typeface="Calibri"/>
                <a:cs typeface="Calibri"/>
                <a:sym typeface="Calibri"/>
              </a:rPr>
              <a:t>Práctica de la Experimentación </a:t>
            </a:r>
            <a:r>
              <a:rPr lang="es-CL" sz="1800" b="0" i="0" u="none" strike="noStrike">
                <a:solidFill>
                  <a:srgbClr val="000000"/>
                </a:solidFill>
                <a:latin typeface="Calibri"/>
                <a:ea typeface="Calibri"/>
                <a:cs typeface="Calibri"/>
                <a:sym typeface="Calibri"/>
              </a:rPr>
              <a:t>Consiste en adquirir conocimientos de los conceptos y técnicas que se pueden aplicar en situaciones relacionadas al emprendimiento.</a:t>
            </a:r>
            <a:endParaRPr sz="11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100"/>
              <a:buFont typeface="Arial"/>
              <a:buNone/>
            </a:pPr>
            <a:r>
              <a:rPr lang="es-CL" sz="1100" i="0" u="none" strike="noStrike" cap="none">
                <a:solidFill>
                  <a:srgbClr val="000000"/>
                </a:solidFill>
                <a:latin typeface="Cabin"/>
                <a:ea typeface="Cabin"/>
                <a:cs typeface="Cabin"/>
                <a:sym typeface="Cabin"/>
              </a:rPr>
              <a:t>La </a:t>
            </a:r>
            <a:r>
              <a:rPr lang="es-CL" sz="1100" b="1" i="0" u="none" strike="noStrike" cap="none">
                <a:solidFill>
                  <a:srgbClr val="000000"/>
                </a:solidFill>
                <a:latin typeface="Cabin"/>
                <a:ea typeface="Cabin"/>
                <a:cs typeface="Cabin"/>
                <a:sym typeface="Cabin"/>
              </a:rPr>
              <a:t>práctica de la reflexión </a:t>
            </a:r>
            <a:r>
              <a:rPr lang="es-CL" sz="1100" i="0" u="none" strike="noStrike" cap="none">
                <a:solidFill>
                  <a:srgbClr val="000000"/>
                </a:solidFill>
                <a:latin typeface="Cabin"/>
                <a:ea typeface="Cabin"/>
                <a:cs typeface="Cabin"/>
                <a:sym typeface="Cabin"/>
              </a:rPr>
              <a:t>Se apoya de cada una de las otras prácticas, siendo necesario el jugar, empatizar, crear y experimentar. Corresponde al proceso de dar sentido que hace pasar al individuo de una experiencia a otra constatando el aprendizaje.</a:t>
            </a:r>
            <a:endParaRPr sz="1050">
              <a:latin typeface="Cabin"/>
              <a:ea typeface="Cabin"/>
              <a:cs typeface="Cabin"/>
              <a:sym typeface="Cabin"/>
            </a:endParaRPr>
          </a:p>
          <a:p>
            <a:pPr marL="0" marR="0" lvl="0" indent="0" algn="just"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just" rtl="0">
              <a:lnSpc>
                <a:spcPct val="100000"/>
              </a:lnSpc>
              <a:spcBef>
                <a:spcPts val="0"/>
              </a:spcBef>
              <a:spcAft>
                <a:spcPts val="0"/>
              </a:spcAft>
              <a:buClr>
                <a:schemeClr val="dk1"/>
              </a:buClr>
              <a:buSzPts val="1100"/>
              <a:buFont typeface="Calibri"/>
              <a:buNone/>
            </a:pPr>
            <a:endParaRPr sz="1100">
              <a:latin typeface="Cabin"/>
              <a:ea typeface="Cabin"/>
              <a:cs typeface="Cabin"/>
              <a:sym typeface="Cabin"/>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sz="1800" b="1">
                <a:solidFill>
                  <a:srgbClr val="595959"/>
                </a:solidFill>
                <a:latin typeface="Calibri"/>
                <a:ea typeface="Calibri"/>
                <a:cs typeface="Calibri"/>
                <a:sym typeface="Calibri"/>
              </a:rPr>
              <a:t>EXPLICAR DE MANERA SENCILLA QUÉ ES LA MENTALIDAD DE CRECIMIENTO Y CÓMO SE RELACIONA CON LA MENTALIDAD EMPRENDEDORA. </a:t>
            </a:r>
            <a:endParaRPr/>
          </a:p>
          <a:p>
            <a:pPr marL="0" marR="0" lvl="0" indent="0" algn="l" rtl="0">
              <a:lnSpc>
                <a:spcPct val="100000"/>
              </a:lnSpc>
              <a:spcBef>
                <a:spcPts val="0"/>
              </a:spcBef>
              <a:spcAft>
                <a:spcPts val="0"/>
              </a:spcAft>
              <a:buClr>
                <a:srgbClr val="000000"/>
              </a:buClr>
              <a:buSzPts val="1100"/>
              <a:buFont typeface="Arial"/>
              <a:buNone/>
            </a:pPr>
            <a:r>
              <a:rPr lang="es-CL" sz="1800">
                <a:solidFill>
                  <a:srgbClr val="595959"/>
                </a:solidFill>
                <a:latin typeface="Calibri"/>
                <a:ea typeface="Calibri"/>
                <a:cs typeface="Calibri"/>
                <a:sym typeface="Calibri"/>
              </a:rPr>
              <a:t>Según la investigadora Carol Dweck los alumnos y alumnas con Mentalidad de Crecimiento piensan que la inteligencia es una habilidad que se puede desarrollar y que esta habilidad es el producto del esfuerzo, la persistencia y la dedicación. Por el contrario, quienes tienen una Mentalidad Fija sostienen que la inteligencia y el talento son innatos e inmutables, los tienes o no, y el éxito o el fracaso no depende de ellos, por lo que se rinden con mayor facilidad ante las dificultades. </a:t>
            </a:r>
            <a:endParaRPr sz="1800">
              <a:solidFill>
                <a:srgbClr val="595959"/>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Calibri"/>
              <a:buNone/>
            </a:pPr>
            <a:endParaRPr/>
          </a:p>
        </p:txBody>
      </p:sp>
      <p:sp>
        <p:nvSpPr>
          <p:cNvPr id="424" name="Google Shape;424;p2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just" rtl="0">
              <a:lnSpc>
                <a:spcPct val="150000"/>
              </a:lnSpc>
              <a:spcBef>
                <a:spcPts val="0"/>
              </a:spcBef>
              <a:spcAft>
                <a:spcPts val="0"/>
              </a:spcAft>
              <a:buClr>
                <a:schemeClr val="dk1"/>
              </a:buClr>
              <a:buSzPts val="1100"/>
              <a:buFont typeface="Cabin"/>
              <a:buChar char="●"/>
            </a:pPr>
            <a:r>
              <a:rPr lang="es-CL" sz="1800">
                <a:latin typeface="Cabin"/>
                <a:ea typeface="Cabin"/>
                <a:cs typeface="Cabin"/>
                <a:sym typeface="Cabin"/>
              </a:rPr>
              <a:t>Según la sicóloga Carol Dweck, existen 2 tipos de mentalidades que podemos adoptar para ver el mundo o un reto en particular y esa elección tiene grandes consecuencias en nuestro crecimiento personal y profesional: </a:t>
            </a:r>
            <a:endParaRPr/>
          </a:p>
          <a:p>
            <a:pPr marL="457200" lvl="0" indent="-228600" algn="just" rtl="0">
              <a:lnSpc>
                <a:spcPct val="150000"/>
              </a:lnSpc>
              <a:spcBef>
                <a:spcPts val="0"/>
              </a:spcBef>
              <a:spcAft>
                <a:spcPts val="0"/>
              </a:spcAft>
              <a:buClr>
                <a:schemeClr val="dk1"/>
              </a:buClr>
              <a:buSzPts val="1100"/>
              <a:buFont typeface="Calibri"/>
              <a:buNone/>
            </a:pPr>
            <a:endParaRPr sz="1800">
              <a:latin typeface="Cabin"/>
              <a:ea typeface="Cabin"/>
              <a:cs typeface="Cabin"/>
              <a:sym typeface="Cabin"/>
            </a:endParaRPr>
          </a:p>
          <a:p>
            <a:pPr marL="742950" lvl="1" indent="-285750" algn="just" rtl="0">
              <a:lnSpc>
                <a:spcPct val="150000"/>
              </a:lnSpc>
              <a:spcBef>
                <a:spcPts val="0"/>
              </a:spcBef>
              <a:spcAft>
                <a:spcPts val="0"/>
              </a:spcAft>
              <a:buClr>
                <a:schemeClr val="dk1"/>
              </a:buClr>
              <a:buSzPts val="1100"/>
              <a:buFont typeface="Arial"/>
              <a:buChar char="•"/>
            </a:pPr>
            <a:r>
              <a:rPr lang="es-CL" sz="1800">
                <a:latin typeface="Cabin"/>
                <a:ea typeface="Cabin"/>
                <a:cs typeface="Cabin"/>
                <a:sym typeface="Cabin"/>
              </a:rPr>
              <a:t>Las personas que poseen una </a:t>
            </a:r>
            <a:r>
              <a:rPr lang="es-CL" sz="1800" b="1">
                <a:latin typeface="Cabin"/>
                <a:ea typeface="Cabin"/>
                <a:cs typeface="Cabin"/>
                <a:sym typeface="Cabin"/>
              </a:rPr>
              <a:t>mentalidad de crecimiento </a:t>
            </a:r>
            <a:r>
              <a:rPr lang="es-CL" sz="1800">
                <a:latin typeface="Cabin"/>
                <a:ea typeface="Cabin"/>
                <a:cs typeface="Cabin"/>
                <a:sym typeface="Cabin"/>
              </a:rPr>
              <a:t>creen que sus habilidades pueden mejorar con el tiempo. </a:t>
            </a:r>
            <a:endParaRPr/>
          </a:p>
          <a:p>
            <a:pPr marL="742950" lvl="1" indent="-285750" algn="just" rtl="0">
              <a:lnSpc>
                <a:spcPct val="150000"/>
              </a:lnSpc>
              <a:spcBef>
                <a:spcPts val="0"/>
              </a:spcBef>
              <a:spcAft>
                <a:spcPts val="0"/>
              </a:spcAft>
              <a:buClr>
                <a:schemeClr val="dk1"/>
              </a:buClr>
              <a:buSzPts val="1100"/>
              <a:buFont typeface="Arial"/>
              <a:buChar char="•"/>
            </a:pPr>
            <a:r>
              <a:rPr lang="es-CL" sz="1800">
                <a:latin typeface="Cabin"/>
                <a:ea typeface="Cabin"/>
                <a:cs typeface="Cabin"/>
                <a:sym typeface="Cabin"/>
              </a:rPr>
              <a:t>Las personas con una </a:t>
            </a:r>
            <a:r>
              <a:rPr lang="es-CL" sz="1800" b="1">
                <a:latin typeface="Cabin"/>
                <a:ea typeface="Cabin"/>
                <a:cs typeface="Cabin"/>
                <a:sym typeface="Cabin"/>
              </a:rPr>
              <a:t>mentalidad fija </a:t>
            </a:r>
            <a:r>
              <a:rPr lang="es-CL" sz="1800">
                <a:latin typeface="Cabin"/>
                <a:ea typeface="Cabin"/>
                <a:cs typeface="Cabin"/>
                <a:sym typeface="Cabin"/>
              </a:rPr>
              <a:t>piensan que sus habilidades no pueden cambiar a pesar de que se esfuercen.</a:t>
            </a:r>
            <a:endParaRPr sz="1800">
              <a:latin typeface="Cabin"/>
              <a:ea typeface="Cabin"/>
              <a:cs typeface="Cabin"/>
              <a:sym typeface="Cabin"/>
            </a:endParaRPr>
          </a:p>
          <a:p>
            <a:pPr marL="158750" lvl="0" indent="0" algn="l" rtl="0">
              <a:lnSpc>
                <a:spcPct val="100000"/>
              </a:lnSpc>
              <a:spcBef>
                <a:spcPts val="0"/>
              </a:spcBef>
              <a:spcAft>
                <a:spcPts val="0"/>
              </a:spcAft>
              <a:buClr>
                <a:schemeClr val="dk1"/>
              </a:buClr>
              <a:buSzPts val="1100"/>
              <a:buFont typeface="Calibri"/>
              <a:buNone/>
            </a:pPr>
            <a:endParaRPr/>
          </a:p>
          <a:p>
            <a:pPr marL="158750" lvl="0" indent="0" algn="l" rtl="0">
              <a:lnSpc>
                <a:spcPct val="100000"/>
              </a:lnSpc>
              <a:spcBef>
                <a:spcPts val="0"/>
              </a:spcBef>
              <a:spcAft>
                <a:spcPts val="0"/>
              </a:spcAft>
              <a:buClr>
                <a:schemeClr val="dk1"/>
              </a:buClr>
              <a:buSzPts val="1100"/>
              <a:buFont typeface="Calibri"/>
              <a:buNone/>
            </a:pPr>
            <a:r>
              <a:rPr lang="es-CL"/>
              <a:t>Preguntar ¿Quienes se sienten identificados con cual mentalidad?</a:t>
            </a:r>
            <a:endParaRPr/>
          </a:p>
          <a:p>
            <a:pPr marL="158750" marR="0" lvl="0" indent="0" algn="l" rtl="0">
              <a:lnSpc>
                <a:spcPct val="100000"/>
              </a:lnSpc>
              <a:spcBef>
                <a:spcPts val="0"/>
              </a:spcBef>
              <a:spcAft>
                <a:spcPts val="0"/>
              </a:spcAft>
              <a:buClr>
                <a:srgbClr val="000000"/>
              </a:buClr>
              <a:buSzPts val="1100"/>
              <a:buFont typeface="Arial"/>
              <a:buNone/>
            </a:pPr>
            <a:r>
              <a:rPr lang="es-CL" b="0" i="0">
                <a:solidFill>
                  <a:srgbClr val="002938"/>
                </a:solidFill>
                <a:latin typeface="Arial"/>
                <a:ea typeface="Arial"/>
                <a:cs typeface="Arial"/>
                <a:sym typeface="Arial"/>
              </a:rPr>
              <a:t>No tener una mentalidad de crecimiento es algo que se puede cambiar, según Carol Dweck. Es un mito pensar lo contrario. De hecho, todos tenemos una mezcla de mentalidades fija y de crecimiento que cambia según nuestras experiencias y los comentarios que recibimos.</a:t>
            </a:r>
            <a:endParaRPr/>
          </a:p>
          <a:p>
            <a:pPr marL="457200" lvl="0" indent="-22860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47" name="Google Shape;447;p2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55" name="Google Shape;455;p2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s-CL" sz="1800">
                <a:latin typeface="Calibri"/>
                <a:ea typeface="Calibri"/>
                <a:cs typeface="Calibri"/>
                <a:sym typeface="Calibri"/>
              </a:rPr>
              <a:t>La relación entre mentalidad de crecimiento y mentalidad emprendedora radica en que los/las estudiantes pueden y tienen la capacidad de desarrollar una mentalidad emprendedora, es decir, si creen que tienen una mentalidad de crecimiento creerán que pueden ir desarrollando habilidades, por tanto, eso les hará comprender que pueden desarrollar las habilidades que llevan a una mentalidad emprendedora. La invitación de este curso es a eso, a desarrollar todo el potencial que tienen y que cada uno de ellos pueda ir desarrollando la mentalidad emprendedora a lo largo del semestre.</a:t>
            </a:r>
            <a:endParaRPr/>
          </a:p>
        </p:txBody>
      </p:sp>
      <p:sp>
        <p:nvSpPr>
          <p:cNvPr id="464" name="Google Shape;464;p2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93100fb3e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2b93100fb3e_0_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sz="1800">
                <a:solidFill>
                  <a:srgbClr val="595959"/>
                </a:solidFill>
                <a:latin typeface="Calibri"/>
                <a:ea typeface="Calibri"/>
                <a:cs typeface="Calibri"/>
                <a:sym typeface="Calibri"/>
              </a:rPr>
              <a:t>David McClelland, profesor de la Universidad de Harvard desarrolló una teoría de la necesidad (1973). Según esta, la motivación de un individuo obedece a la búsqueda para satisfacer 3 necesidades básicas: logro, de poder y de afiliación.</a:t>
            </a:r>
            <a:endParaRPr sz="1800">
              <a:solidFill>
                <a:srgbClr val="595959"/>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Calibri"/>
              <a:buNone/>
            </a:pPr>
            <a:endParaRPr/>
          </a:p>
        </p:txBody>
      </p:sp>
      <p:sp>
        <p:nvSpPr>
          <p:cNvPr id="482" name="Google Shape;482;p2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98" name="Google Shape;498;p2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b93100fb3e_0_18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2b93100fb3e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b93100fb3e_0_161:notes"/>
          <p:cNvSpPr>
            <a:spLocks noGrp="1" noRot="1" noChangeAspect="1"/>
          </p:cNvSpPr>
          <p:nvPr>
            <p:ph type="sldImg" idx="2"/>
          </p:nvPr>
        </p:nvSpPr>
        <p:spPr>
          <a:xfrm>
            <a:off x="1427163" y="1143000"/>
            <a:ext cx="400367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b93100fb3e_0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2b93100fb3e_0_1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b93100fb3e_0_22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2b93100fb3e_0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b93100fb3e_0_815:notes"/>
          <p:cNvSpPr>
            <a:spLocks noGrp="1" noRot="1" noChangeAspect="1"/>
          </p:cNvSpPr>
          <p:nvPr>
            <p:ph type="sldImg" idx="2"/>
          </p:nvPr>
        </p:nvSpPr>
        <p:spPr>
          <a:xfrm>
            <a:off x="1427163" y="1143000"/>
            <a:ext cx="400367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b93100fb3e_0_8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2b93100fb3e_0_8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b93100fb3e_0_25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2b93100fb3e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b93100fb3e_0_26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2b93100fb3e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9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b93100fb3e_0_27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g2b93100fb3e_0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sz="1100" i="0" u="none" strike="noStrike" cap="none">
                <a:solidFill>
                  <a:srgbClr val="000000"/>
                </a:solidFill>
                <a:latin typeface="Cabin"/>
                <a:ea typeface="Cabin"/>
                <a:cs typeface="Cabin"/>
                <a:sym typeface="Cabin"/>
              </a:rPr>
              <a:t>La </a:t>
            </a:r>
            <a:r>
              <a:rPr lang="es-CL" sz="1100" b="1" i="0" u="none" strike="noStrike" cap="none">
                <a:solidFill>
                  <a:srgbClr val="000000"/>
                </a:solidFill>
                <a:latin typeface="Cabin"/>
                <a:ea typeface="Cabin"/>
                <a:cs typeface="Cabin"/>
                <a:sym typeface="Cabin"/>
              </a:rPr>
              <a:t>práctica del juego</a:t>
            </a:r>
            <a:r>
              <a:rPr lang="es-CL" sz="1100" i="0" u="none" strike="noStrike" cap="none">
                <a:solidFill>
                  <a:srgbClr val="000000"/>
                </a:solidFill>
                <a:latin typeface="Cabin"/>
                <a:ea typeface="Cabin"/>
                <a:cs typeface="Cabin"/>
                <a:sym typeface="Cabin"/>
              </a:rPr>
              <a:t> se relaciona con el desarrollo de una mente libre e imaginativa, lo que permite ver una gran cantidad de posibilidades, un mundo de oportunidades y un camino hacia formas más innovadoras de ser emprendedor.</a:t>
            </a:r>
            <a:endParaRPr/>
          </a:p>
          <a:p>
            <a:pPr marL="0" marR="0" lvl="0" indent="0" algn="l" rtl="0">
              <a:lnSpc>
                <a:spcPct val="100000"/>
              </a:lnSpc>
              <a:spcBef>
                <a:spcPts val="0"/>
              </a:spcBef>
              <a:spcAft>
                <a:spcPts val="0"/>
              </a:spcAft>
              <a:buClr>
                <a:srgbClr val="000000"/>
              </a:buClr>
              <a:buSzPts val="1100"/>
              <a:buFont typeface="Arial"/>
              <a:buNone/>
            </a:pPr>
            <a:r>
              <a:rPr lang="es-CL" sz="1100" i="0" u="none" strike="noStrike" cap="none">
                <a:solidFill>
                  <a:srgbClr val="000000"/>
                </a:solidFill>
                <a:latin typeface="Cabin"/>
                <a:ea typeface="Cabin"/>
                <a:cs typeface="Cabin"/>
                <a:sym typeface="Cabin"/>
              </a:rPr>
              <a:t>Jugar como práctica es importante como motivación para aprender y comprender. </a:t>
            </a:r>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just" rtl="0">
              <a:lnSpc>
                <a:spcPct val="100000"/>
              </a:lnSpc>
              <a:spcBef>
                <a:spcPts val="0"/>
              </a:spcBef>
              <a:spcAft>
                <a:spcPts val="0"/>
              </a:spcAft>
              <a:buClr>
                <a:schemeClr val="dk1"/>
              </a:buClr>
              <a:buSzPts val="1100"/>
              <a:buFont typeface="Cabin"/>
              <a:buNone/>
            </a:pPr>
            <a:r>
              <a:rPr lang="es-CL" sz="1100">
                <a:latin typeface="Cabin"/>
                <a:ea typeface="Cabin"/>
                <a:cs typeface="Cabin"/>
                <a:sym typeface="Cabin"/>
              </a:rPr>
              <a:t>Practicar la </a:t>
            </a:r>
            <a:r>
              <a:rPr lang="es-CL" sz="1100" b="1">
                <a:latin typeface="Cabin"/>
                <a:ea typeface="Cabin"/>
                <a:cs typeface="Cabin"/>
                <a:sym typeface="Cabin"/>
              </a:rPr>
              <a:t>empatía</a:t>
            </a:r>
            <a:r>
              <a:rPr lang="es-CL" sz="1100">
                <a:latin typeface="Cabin"/>
                <a:ea typeface="Cabin"/>
                <a:cs typeface="Cabin"/>
                <a:sym typeface="Cabin"/>
              </a:rPr>
              <a:t> nos propone pensar o ponernos en el lugar de otro. </a:t>
            </a:r>
            <a:endParaRPr/>
          </a:p>
          <a:p>
            <a:pPr marL="0" marR="0" lvl="0" indent="0" algn="just" rtl="0">
              <a:lnSpc>
                <a:spcPct val="100000"/>
              </a:lnSpc>
              <a:spcBef>
                <a:spcPts val="0"/>
              </a:spcBef>
              <a:spcAft>
                <a:spcPts val="0"/>
              </a:spcAft>
              <a:buClr>
                <a:schemeClr val="dk1"/>
              </a:buClr>
              <a:buSzPts val="1100"/>
              <a:buFont typeface="Cabin"/>
              <a:buNone/>
            </a:pPr>
            <a:r>
              <a:rPr lang="es-CL" sz="1100">
                <a:latin typeface="Cabin"/>
                <a:ea typeface="Cabin"/>
                <a:cs typeface="Cabin"/>
                <a:sym typeface="Cabin"/>
              </a:rPr>
              <a:t>Pero además nos invita a salir y encontrarnos con el entorno, saliendo de nuestra zona de seguridad</a:t>
            </a:r>
            <a:endParaRPr/>
          </a:p>
          <a:p>
            <a:pPr marL="0" marR="0" lvl="0" indent="0" algn="just" rtl="0">
              <a:lnSpc>
                <a:spcPct val="100000"/>
              </a:lnSpc>
              <a:spcBef>
                <a:spcPts val="0"/>
              </a:spcBef>
              <a:spcAft>
                <a:spcPts val="0"/>
              </a:spcAft>
              <a:buClr>
                <a:schemeClr val="dk1"/>
              </a:buClr>
              <a:buSzPts val="1100"/>
              <a:buFont typeface="Cabin"/>
              <a:buNone/>
            </a:pPr>
            <a:r>
              <a:rPr lang="es-CL" sz="1100">
                <a:latin typeface="Cabin"/>
                <a:ea typeface="Cabin"/>
                <a:cs typeface="Cabin"/>
                <a:sym typeface="Cabin"/>
              </a:rPr>
              <a:t>Al empatizar comprendemos profundamente a otro individuo.</a:t>
            </a:r>
            <a:endParaRPr/>
          </a:p>
          <a:p>
            <a:pPr marL="0" marR="0" lvl="0" indent="0" algn="just" rtl="0">
              <a:lnSpc>
                <a:spcPct val="100000"/>
              </a:lnSpc>
              <a:spcBef>
                <a:spcPts val="0"/>
              </a:spcBef>
              <a:spcAft>
                <a:spcPts val="0"/>
              </a:spcAft>
              <a:buClr>
                <a:schemeClr val="dk1"/>
              </a:buClr>
              <a:buSzPts val="1100"/>
              <a:buFont typeface="Calibri"/>
              <a:buNone/>
            </a:pPr>
            <a:endParaRPr sz="1100">
              <a:latin typeface="Cabin"/>
              <a:ea typeface="Cabin"/>
              <a:cs typeface="Cabin"/>
              <a:sym typeface="Cabin"/>
            </a:endParaRPr>
          </a:p>
          <a:p>
            <a:pPr marL="0" marR="0" lvl="0" indent="0" algn="just" rtl="0">
              <a:lnSpc>
                <a:spcPct val="100000"/>
              </a:lnSpc>
              <a:spcBef>
                <a:spcPts val="0"/>
              </a:spcBef>
              <a:spcAft>
                <a:spcPts val="0"/>
              </a:spcAft>
              <a:buClr>
                <a:srgbClr val="000000"/>
              </a:buClr>
              <a:buSzPts val="1100"/>
              <a:buFont typeface="Arial"/>
              <a:buNone/>
            </a:pPr>
            <a:r>
              <a:rPr lang="es-CL" sz="1100" i="0" u="none" strike="noStrike" cap="none">
                <a:solidFill>
                  <a:srgbClr val="000000"/>
                </a:solidFill>
                <a:latin typeface="Cabin"/>
                <a:ea typeface="Cabin"/>
                <a:cs typeface="Cabin"/>
                <a:sym typeface="Cabin"/>
              </a:rPr>
              <a:t>La </a:t>
            </a:r>
            <a:r>
              <a:rPr lang="es-CL" sz="1100" b="1" i="0" u="none" strike="noStrike" cap="none">
                <a:solidFill>
                  <a:srgbClr val="000000"/>
                </a:solidFill>
                <a:latin typeface="Cabin"/>
                <a:ea typeface="Cabin"/>
                <a:cs typeface="Cabin"/>
                <a:sym typeface="Cabin"/>
              </a:rPr>
              <a:t>práctica de la creación</a:t>
            </a:r>
            <a:r>
              <a:rPr lang="es-CL" sz="1100" i="0" u="none" strike="noStrike" cap="none">
                <a:solidFill>
                  <a:srgbClr val="000000"/>
                </a:solidFill>
                <a:latin typeface="Cabin"/>
                <a:ea typeface="Cabin"/>
                <a:cs typeface="Cabin"/>
                <a:sym typeface="Cabin"/>
              </a:rPr>
              <a:t>  está vinculada a la identificación o creación de oportunidades de negocios, las que generalmente comienzan con algún tipo de ideación, imaginación o proceso creativo y que resultan en hacer las cosas de una manera nueva y/o novedosa. </a:t>
            </a:r>
            <a:endParaRPr/>
          </a:p>
          <a:p>
            <a:pPr marL="0" marR="0" lvl="0" indent="0" algn="just" rtl="0">
              <a:lnSpc>
                <a:spcPct val="100000"/>
              </a:lnSpc>
              <a:spcBef>
                <a:spcPts val="0"/>
              </a:spcBef>
              <a:spcAft>
                <a:spcPts val="0"/>
              </a:spcAft>
              <a:buClr>
                <a:srgbClr val="000000"/>
              </a:buClr>
              <a:buSzPts val="1100"/>
              <a:buFont typeface="Arial"/>
              <a:buNone/>
            </a:pPr>
            <a:endParaRPr sz="1800" b="1" i="0" u="none" strike="noStrik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100"/>
              <a:buFont typeface="Arial"/>
              <a:buNone/>
            </a:pPr>
            <a:r>
              <a:rPr lang="es-CL" sz="1800" b="1" i="0" u="none" strike="noStrike">
                <a:solidFill>
                  <a:srgbClr val="000000"/>
                </a:solidFill>
                <a:latin typeface="Calibri"/>
                <a:ea typeface="Calibri"/>
                <a:cs typeface="Calibri"/>
                <a:sym typeface="Calibri"/>
              </a:rPr>
              <a:t>Práctica de la Experimentación </a:t>
            </a:r>
            <a:r>
              <a:rPr lang="es-CL" sz="1800" b="0" i="0" u="none" strike="noStrike">
                <a:solidFill>
                  <a:srgbClr val="000000"/>
                </a:solidFill>
                <a:latin typeface="Calibri"/>
                <a:ea typeface="Calibri"/>
                <a:cs typeface="Calibri"/>
                <a:sym typeface="Calibri"/>
              </a:rPr>
              <a:t>Consiste en adquirir conocimientos de los conceptos y técnicas que se pueden aplicar en situaciones relacionadas al emprendimiento.</a:t>
            </a:r>
            <a:endParaRPr sz="11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100"/>
              <a:buFont typeface="Arial"/>
              <a:buNone/>
            </a:pPr>
            <a:r>
              <a:rPr lang="es-CL" sz="1100" i="0" u="none" strike="noStrike" cap="none">
                <a:solidFill>
                  <a:srgbClr val="000000"/>
                </a:solidFill>
                <a:latin typeface="Cabin"/>
                <a:ea typeface="Cabin"/>
                <a:cs typeface="Cabin"/>
                <a:sym typeface="Cabin"/>
              </a:rPr>
              <a:t>La </a:t>
            </a:r>
            <a:r>
              <a:rPr lang="es-CL" sz="1100" b="1" i="0" u="none" strike="noStrike" cap="none">
                <a:solidFill>
                  <a:srgbClr val="000000"/>
                </a:solidFill>
                <a:latin typeface="Cabin"/>
                <a:ea typeface="Cabin"/>
                <a:cs typeface="Cabin"/>
                <a:sym typeface="Cabin"/>
              </a:rPr>
              <a:t>práctica de la reflexión </a:t>
            </a:r>
            <a:r>
              <a:rPr lang="es-CL" sz="1100" i="0" u="none" strike="noStrike" cap="none">
                <a:solidFill>
                  <a:srgbClr val="000000"/>
                </a:solidFill>
                <a:latin typeface="Cabin"/>
                <a:ea typeface="Cabin"/>
                <a:cs typeface="Cabin"/>
                <a:sym typeface="Cabin"/>
              </a:rPr>
              <a:t>Se apoya de cada una de las otras prácticas, siendo necesario el jugar, empatizar, crear y experimentar. Corresponde al proceso de dar sentido que hace pasar al individuo de una experiencia a otra constatando el aprendizaje.</a:t>
            </a:r>
            <a:endParaRPr sz="1050">
              <a:latin typeface="Cabin"/>
              <a:ea typeface="Cabin"/>
              <a:cs typeface="Cabin"/>
              <a:sym typeface="Cabin"/>
            </a:endParaRPr>
          </a:p>
          <a:p>
            <a:pPr marL="0" marR="0" lvl="0" indent="0" algn="just"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just" rtl="0">
              <a:lnSpc>
                <a:spcPct val="100000"/>
              </a:lnSpc>
              <a:spcBef>
                <a:spcPts val="0"/>
              </a:spcBef>
              <a:spcAft>
                <a:spcPts val="0"/>
              </a:spcAft>
              <a:buClr>
                <a:schemeClr val="dk1"/>
              </a:buClr>
              <a:buSzPts val="1100"/>
              <a:buFont typeface="Calibri"/>
              <a:buNone/>
            </a:pPr>
            <a:endParaRPr sz="1100">
              <a:latin typeface="Cabin"/>
              <a:ea typeface="Cabin"/>
              <a:cs typeface="Cabin"/>
              <a:sym typeface="Cabin"/>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100"/>
              <a:buFont typeface="Arial"/>
              <a:buNone/>
            </a:pPr>
            <a:endParaRPr sz="110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b93100fb3e_0_28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2b93100fb3e_0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b93100fb3e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2b93100fb3e_0_1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b93100fb3e_0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664" name="Google Shape;664;g2b93100fb3e_0_30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b93100fb3e_0_33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g2b93100fb3e_0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b93100fb3e_0_34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g2b93100fb3e_0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b93100fb3e_0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717" name="Google Shape;717;g2b93100fb3e_0_35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b93100fb3e_0_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734" name="Google Shape;734;g2b93100fb3e_0_36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b93100fb3e_0_376:notes"/>
          <p:cNvSpPr>
            <a:spLocks noGrp="1" noRot="1" noChangeAspect="1"/>
          </p:cNvSpPr>
          <p:nvPr>
            <p:ph type="sldImg" idx="2"/>
          </p:nvPr>
        </p:nvSpPr>
        <p:spPr>
          <a:xfrm>
            <a:off x="1244600" y="696913"/>
            <a:ext cx="4521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2b93100fb3e_0_376:notes"/>
          <p:cNvSpPr txBox="1">
            <a:spLocks noGrp="1"/>
          </p:cNvSpPr>
          <p:nvPr>
            <p:ph type="body" idx="1"/>
          </p:nvPr>
        </p:nvSpPr>
        <p:spPr>
          <a:xfrm>
            <a:off x="701041" y="4415791"/>
            <a:ext cx="5608200" cy="41835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chemeClr val="dk1"/>
              </a:buClr>
              <a:buSzPts val="1400"/>
              <a:buFont typeface="Cabin"/>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b93100fb3e_0_401:notes"/>
          <p:cNvSpPr>
            <a:spLocks noGrp="1" noRot="1" noChangeAspect="1"/>
          </p:cNvSpPr>
          <p:nvPr>
            <p:ph type="sldImg" idx="2"/>
          </p:nvPr>
        </p:nvSpPr>
        <p:spPr>
          <a:xfrm>
            <a:off x="1244600" y="696913"/>
            <a:ext cx="4521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3" name="Google Shape;773;g2b93100fb3e_0_401:notes"/>
          <p:cNvSpPr txBox="1">
            <a:spLocks noGrp="1"/>
          </p:cNvSpPr>
          <p:nvPr>
            <p:ph type="body" idx="1"/>
          </p:nvPr>
        </p:nvSpPr>
        <p:spPr>
          <a:xfrm>
            <a:off x="701041" y="4415791"/>
            <a:ext cx="5608200" cy="41835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chemeClr val="dk1"/>
              </a:buClr>
              <a:buSzPts val="1400"/>
              <a:buFont typeface="Cabin"/>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b93100fb3e_0_560:notes"/>
          <p:cNvSpPr>
            <a:spLocks noGrp="1" noRot="1" noChangeAspect="1"/>
          </p:cNvSpPr>
          <p:nvPr>
            <p:ph type="sldImg" idx="2"/>
          </p:nvPr>
        </p:nvSpPr>
        <p:spPr>
          <a:xfrm>
            <a:off x="1244600" y="696913"/>
            <a:ext cx="4521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b93100fb3e_0_560:notes"/>
          <p:cNvSpPr txBox="1">
            <a:spLocks noGrp="1"/>
          </p:cNvSpPr>
          <p:nvPr>
            <p:ph type="body" idx="1"/>
          </p:nvPr>
        </p:nvSpPr>
        <p:spPr>
          <a:xfrm>
            <a:off x="701041" y="4415791"/>
            <a:ext cx="5608200" cy="41835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chemeClr val="dk1"/>
              </a:buClr>
              <a:buSzPts val="1400"/>
              <a:buFont typeface="Cabin"/>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b93100fb3e_0_6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836" name="Google Shape;836;g2b93100fb3e_0_60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b93100fb3e_0_61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4" name="Google Shape;844;g2b93100fb3e_0_6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b93100fb3e_0_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2b93100fb3e_0_1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b93100fb3e_0_6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859" name="Google Shape;859;g2b93100fb3e_0_62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b93100fb3e_0_85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g2b93100fb3e_0_8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b93100fb3e_0_864:notes"/>
          <p:cNvSpPr>
            <a:spLocks noGrp="1" noRot="1" noChangeAspect="1"/>
          </p:cNvSpPr>
          <p:nvPr>
            <p:ph type="sldImg" idx="2"/>
          </p:nvPr>
        </p:nvSpPr>
        <p:spPr>
          <a:xfrm>
            <a:off x="1427163" y="1143000"/>
            <a:ext cx="400367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2b93100fb3e_0_8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8" name="Google Shape;908;g2b93100fb3e_0_8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b93100fb3e_0_97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g2b93100fb3e_0_9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b93100fb3e_0_9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941" name="Google Shape;941;g2b93100fb3e_0_99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b93100fb3e_0_10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955" name="Google Shape;955;g2b93100fb3e_0_100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b93100fb3e_0_10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978" name="Google Shape;978;g2b93100fb3e_0_102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b93100fb3e_0_10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991" name="Google Shape;991;g2b93100fb3e_0_103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b93100fb3e_0_105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1" name="Google Shape;1011;g2b93100fb3e_0_10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2b93100fb3e_0_105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2b93100fb3e_0_10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b93100fb3e_0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2b93100fb3e_0_3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b93100fb3e_0_106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1" name="Google Shape;1031;g2b93100fb3e_0_10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b93100fb3e_0_10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51" name="Google Shape;1051;g2b93100fb3e_0_108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b93100fb3e_0_10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1062" name="Google Shape;1062;g2b93100fb3e_0_109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2b93100fb3e_0_111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g2b93100fb3e_0_1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b93100fb3e_0_111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8" name="Google Shape;1088;g2b93100fb3e_0_1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2b93100fb3e_0_112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8" name="Google Shape;1098;g2b93100fb3e_0_1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a:t>Semana 3</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2b93100fb3e_0_115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7" name="Google Shape;1127;g2b93100fb3e_0_1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b93100fb3e_0_117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g2b93100fb3e_0_1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a:t>Semana 1</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2695f1d8b7d_0_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5" name="Google Shape;1175;g2695f1d8b7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695f1d8b7d_0_11:notes"/>
          <p:cNvSpPr>
            <a:spLocks noGrp="1" noRot="1" noChangeAspect="1"/>
          </p:cNvSpPr>
          <p:nvPr>
            <p:ph type="sldImg" idx="2"/>
          </p:nvPr>
        </p:nvSpPr>
        <p:spPr>
          <a:xfrm>
            <a:off x="1427163" y="1143000"/>
            <a:ext cx="400367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695f1d8b7d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8" name="Google Shape;1188;g2695f1d8b7d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L"/>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2695f1d8b7d_0_1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4" name="Google Shape;1194;g2695f1d8b7d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2695f1d8b7d_0_2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1" name="Google Shape;1201;g2695f1d8b7d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2695f1d8b7d_0_12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6" name="Google Shape;1216;g2695f1d8b7d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a:t>Semana 3</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2695f1d8b7d_0_13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7" name="Google Shape;1227;g2695f1d8b7d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a:t>Semana 3</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695f1d8b7d_0_15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9" name="Google Shape;1249;g2695f1d8b7d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2695f1d8b7d_0_17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7" name="Google Shape;1267;g2695f1d8b7d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2695f1d8b7d_0_17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5" name="Google Shape;1275;g2695f1d8b7d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2695f1d8b7d_0_18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5" name="Google Shape;1285;g2695f1d8b7d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695f1d8b7d_0_19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5" name="Google Shape;1295;g2695f1d8b7d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2695f1d8b7d_0_20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7" name="Google Shape;1307;g2695f1d8b7d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15" name="Google Shape;315;p1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2695f1d8b7d_0_21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9" name="Google Shape;1319;g2695f1d8b7d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2695f1d8b7d_0_23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4" name="Google Shape;1334;g2695f1d8b7d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sz="900"/>
              <a:t>Semana 3: Recurso Didáctico N°4</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2695f1d8b7d_0_249: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2" name="Google Shape;1352;g2695f1d8b7d_0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2695f1d8b7d_0_26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6" name="Google Shape;1366;g2695f1d8b7d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2695f1d8b7d_0_277: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2" name="Google Shape;1382;g2695f1d8b7d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2695f1d8b7d_0_29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9" name="Google Shape;1399;g2695f1d8b7d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2695f1d8b7d_0_310: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7" name="Google Shape;1417;g2695f1d8b7d_0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2695f1d8b7d_0_325: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g2695f1d8b7d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sz="900"/>
              <a:t>Semana 3: Recurso Didáctico N°4</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2695f1d8b7d_0_33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g2695f1d8b7d_0_3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2695f1d8b7d_0_34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9" name="Google Shape;1459;g2695f1d8b7d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21" name="Google Shape;321;p1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2695f1d8b7d_0_35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7" name="Google Shape;1467;g2695f1d8b7d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CL"/>
              <a:t>Si se rechaza la hipótesis podemos probar realizar otro experimento o modificar métricas y así sucesivamente hasta descartar completamente la hipótesis. Preguntar a los estudiantes ¿Qué otro experimento podríamos probar?</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2695f1d8b7d_0_368: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5" name="Google Shape;1485;g2695f1d8b7d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2695f1d8b7d_0_37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3" name="Google Shape;1493;g2695f1d8b7d_0_3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2695f1d8b7d_0_38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2" name="Google Shape;1502;g2695f1d8b7d_0_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2695f1d8b7d_0_39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8" name="Google Shape;1518;g2695f1d8b7d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695f1d8b7d_0_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6" name="Google Shape;1526;g2695f1d8b7d_0_40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695f1d8b7d_0_416: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4" name="Google Shape;1544;g2695f1d8b7d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2695f1d8b7d_0_422: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2" name="Google Shape;1552;g2695f1d8b7d_0_4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00"/>
              </a:spcBef>
              <a:spcAft>
                <a:spcPts val="0"/>
              </a:spcAft>
              <a:buClr>
                <a:schemeClr val="dk1"/>
              </a:buClr>
              <a:buSzPts val="1100"/>
              <a:buFont typeface="Arial"/>
              <a:buNone/>
            </a:pPr>
            <a:r>
              <a:rPr lang="es-CL" sz="1600" b="1">
                <a:solidFill>
                  <a:srgbClr val="595959"/>
                </a:solidFill>
                <a:latin typeface="Cabin"/>
                <a:ea typeface="Cabin"/>
                <a:cs typeface="Cabin"/>
                <a:sym typeface="Cabin"/>
              </a:rPr>
              <a:t>&gt;  Otras preguntas de apoyo (optativas):</a:t>
            </a:r>
            <a:endParaRPr/>
          </a:p>
          <a:p>
            <a:pPr marL="0" lvl="0" indent="0" algn="l" rtl="0">
              <a:lnSpc>
                <a:spcPct val="115000"/>
              </a:lnSpc>
              <a:spcBef>
                <a:spcPts val="0"/>
              </a:spcBef>
              <a:spcAft>
                <a:spcPts val="0"/>
              </a:spcAft>
              <a:buClr>
                <a:schemeClr val="dk1"/>
              </a:buClr>
              <a:buSzPts val="1100"/>
              <a:buFont typeface="Arial"/>
              <a:buNone/>
            </a:pPr>
            <a:r>
              <a:rPr lang="es-CL" sz="1100" b="1">
                <a:solidFill>
                  <a:srgbClr val="595959"/>
                </a:solidFill>
                <a:latin typeface="Cabin"/>
                <a:ea typeface="Cabin"/>
                <a:cs typeface="Cabin"/>
                <a:sym typeface="Cabin"/>
              </a:rPr>
              <a:t>5.¿Cómo se sienten con su nivel de tolerancia al fracaso? ¿A qué creen que se debe?</a:t>
            </a:r>
            <a:endParaRPr/>
          </a:p>
          <a:p>
            <a:pPr marL="0" lvl="0" indent="0" algn="l" rtl="0">
              <a:lnSpc>
                <a:spcPct val="115000"/>
              </a:lnSpc>
              <a:spcBef>
                <a:spcPts val="0"/>
              </a:spcBef>
              <a:spcAft>
                <a:spcPts val="0"/>
              </a:spcAft>
              <a:buClr>
                <a:schemeClr val="dk1"/>
              </a:buClr>
              <a:buSzPts val="1100"/>
              <a:buFont typeface="Arial"/>
              <a:buNone/>
            </a:pPr>
            <a:r>
              <a:rPr lang="es-CL" sz="1100" b="1">
                <a:solidFill>
                  <a:srgbClr val="595959"/>
                </a:solidFill>
                <a:latin typeface="Cabin"/>
                <a:ea typeface="Cabin"/>
                <a:cs typeface="Cabin"/>
                <a:sym typeface="Cabin"/>
              </a:rPr>
              <a:t>6.¿Qué podrías hacer para modificar ese nivel? Esto se puede preguntar a modo de señalar que la tolerancia al fracaso también se puede trabajar. Si vemos las personas con los años tienden a tener una mayor tolerancia al fracaso que se debe a la experiencia, etc.. </a:t>
            </a:r>
            <a:endParaRPr/>
          </a:p>
          <a:p>
            <a:pPr marL="457200" lvl="0" indent="-228600" algn="l" rtl="0">
              <a:lnSpc>
                <a:spcPct val="100000"/>
              </a:lnSpc>
              <a:spcBef>
                <a:spcPts val="0"/>
              </a:spcBef>
              <a:spcAft>
                <a:spcPts val="0"/>
              </a:spcAft>
              <a:buSzPts val="1100"/>
              <a:buNone/>
            </a:pPr>
            <a:endParaRPr/>
          </a:p>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2695f1d8b7d_0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6" name="Google Shape;1616;g2695f1d8b7d_0_47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2695f1d8b7d_0_5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4" name="Google Shape;1684;g2695f1d8b7d_0_531: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3: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2695f1d8b7d_0_554:notes"/>
          <p:cNvSpPr>
            <a:spLocks noGrp="1" noRot="1" noChangeAspect="1"/>
          </p:cNvSpPr>
          <p:nvPr>
            <p:ph type="sldImg" idx="2"/>
          </p:nvPr>
        </p:nvSpPr>
        <p:spPr>
          <a:xfrm>
            <a:off x="1204913" y="685800"/>
            <a:ext cx="44481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9" name="Google Shape;1749;g2695f1d8b7d_0_5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9">
  <p:cSld name="Title slide 9">
    <p:spTree>
      <p:nvGrpSpPr>
        <p:cNvPr id="1" name="Shape 15"/>
        <p:cNvGrpSpPr/>
        <p:nvPr/>
      </p:nvGrpSpPr>
      <p:grpSpPr>
        <a:xfrm>
          <a:off x="0" y="0"/>
          <a:ext cx="0" cy="0"/>
          <a:chOff x="0" y="0"/>
          <a:chExt cx="0" cy="0"/>
        </a:xfrm>
      </p:grpSpPr>
      <p:sp>
        <p:nvSpPr>
          <p:cNvPr id="16" name="Google Shape;16;p33"/>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7" name="Google Shape;17;p33"/>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8" name="Google Shape;18;p33" descr="Logotipo&#10;&#10;Descripción generada automáticamente con confianza media"/>
          <p:cNvPicPr preferRelativeResize="0"/>
          <p:nvPr/>
        </p:nvPicPr>
        <p:blipFill rotWithShape="1">
          <a:blip r:embed="rId2">
            <a:alphaModFix/>
          </a:blip>
          <a:srcRect/>
          <a:stretch/>
        </p:blipFill>
        <p:spPr>
          <a:xfrm>
            <a:off x="7296168" y="257064"/>
            <a:ext cx="2514348" cy="7636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68"/>
        <p:cNvGrpSpPr/>
        <p:nvPr/>
      </p:nvGrpSpPr>
      <p:grpSpPr>
        <a:xfrm>
          <a:off x="0" y="0"/>
          <a:ext cx="0" cy="0"/>
          <a:chOff x="0" y="0"/>
          <a:chExt cx="0" cy="0"/>
        </a:xfrm>
      </p:grpSpPr>
      <p:sp>
        <p:nvSpPr>
          <p:cNvPr id="69" name="Google Shape;69;p44"/>
          <p:cNvSpPr txBox="1">
            <a:spLocks noGrp="1"/>
          </p:cNvSpPr>
          <p:nvPr>
            <p:ph type="title"/>
          </p:nvPr>
        </p:nvSpPr>
        <p:spPr>
          <a:xfrm>
            <a:off x="691833"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4"/>
          <p:cNvSpPr txBox="1">
            <a:spLocks noGrp="1"/>
          </p:cNvSpPr>
          <p:nvPr>
            <p:ph type="body" idx="1"/>
          </p:nvPr>
        </p:nvSpPr>
        <p:spPr>
          <a:xfrm>
            <a:off x="691833" y="1897376"/>
            <a:ext cx="4249200" cy="930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44"/>
          <p:cNvSpPr txBox="1">
            <a:spLocks noGrp="1"/>
          </p:cNvSpPr>
          <p:nvPr>
            <p:ph type="body" idx="2"/>
          </p:nvPr>
        </p:nvSpPr>
        <p:spPr>
          <a:xfrm>
            <a:off x="691833" y="2827250"/>
            <a:ext cx="4249200" cy="4158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4"/>
          <p:cNvSpPr txBox="1">
            <a:spLocks noGrp="1"/>
          </p:cNvSpPr>
          <p:nvPr>
            <p:ph type="body" idx="3"/>
          </p:nvPr>
        </p:nvSpPr>
        <p:spPr>
          <a:xfrm>
            <a:off x="5084775" y="1897376"/>
            <a:ext cx="4269900" cy="9300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44"/>
          <p:cNvSpPr txBox="1">
            <a:spLocks noGrp="1"/>
          </p:cNvSpPr>
          <p:nvPr>
            <p:ph type="body" idx="4"/>
          </p:nvPr>
        </p:nvSpPr>
        <p:spPr>
          <a:xfrm>
            <a:off x="5084775" y="2827250"/>
            <a:ext cx="4269900" cy="4158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4"/>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4"/>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4"/>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77"/>
        <p:cNvGrpSpPr/>
        <p:nvPr/>
      </p:nvGrpSpPr>
      <p:grpSpPr>
        <a:xfrm>
          <a:off x="0" y="0"/>
          <a:ext cx="0" cy="0"/>
          <a:chOff x="0" y="0"/>
          <a:chExt cx="0" cy="0"/>
        </a:xfrm>
      </p:grpSpPr>
      <p:sp>
        <p:nvSpPr>
          <p:cNvPr id="78" name="Google Shape;78;p45"/>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45"/>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5"/>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5"/>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82"/>
        <p:cNvGrpSpPr/>
        <p:nvPr/>
      </p:nvGrpSpPr>
      <p:grpSpPr>
        <a:xfrm>
          <a:off x="0" y="0"/>
          <a:ext cx="0" cy="0"/>
          <a:chOff x="0" y="0"/>
          <a:chExt cx="0" cy="0"/>
        </a:xfrm>
      </p:grpSpPr>
      <p:sp>
        <p:nvSpPr>
          <p:cNvPr id="83" name="Google Shape;83;p46"/>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6"/>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6"/>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86"/>
        <p:cNvGrpSpPr/>
        <p:nvPr/>
      </p:nvGrpSpPr>
      <p:grpSpPr>
        <a:xfrm>
          <a:off x="0" y="0"/>
          <a:ext cx="0" cy="0"/>
          <a:chOff x="0" y="0"/>
          <a:chExt cx="0" cy="0"/>
        </a:xfrm>
      </p:grpSpPr>
      <p:sp>
        <p:nvSpPr>
          <p:cNvPr id="87" name="Google Shape;87;p47"/>
          <p:cNvSpPr txBox="1">
            <a:spLocks noGrp="1"/>
          </p:cNvSpPr>
          <p:nvPr>
            <p:ph type="title"/>
          </p:nvPr>
        </p:nvSpPr>
        <p:spPr>
          <a:xfrm>
            <a:off x="691833" y="516000"/>
            <a:ext cx="3239400" cy="1806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7"/>
          <p:cNvSpPr txBox="1">
            <a:spLocks noGrp="1"/>
          </p:cNvSpPr>
          <p:nvPr>
            <p:ph type="body" idx="1"/>
          </p:nvPr>
        </p:nvSpPr>
        <p:spPr>
          <a:xfrm>
            <a:off x="4270008" y="1114417"/>
            <a:ext cx="5084700" cy="5500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9" name="Google Shape;89;p47"/>
          <p:cNvSpPr txBox="1">
            <a:spLocks noGrp="1"/>
          </p:cNvSpPr>
          <p:nvPr>
            <p:ph type="body" idx="2"/>
          </p:nvPr>
        </p:nvSpPr>
        <p:spPr>
          <a:xfrm>
            <a:off x="691833" y="2322000"/>
            <a:ext cx="3239400" cy="4301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47"/>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93"/>
        <p:cNvGrpSpPr/>
        <p:nvPr/>
      </p:nvGrpSpPr>
      <p:grpSpPr>
        <a:xfrm>
          <a:off x="0" y="0"/>
          <a:ext cx="0" cy="0"/>
          <a:chOff x="0" y="0"/>
          <a:chExt cx="0" cy="0"/>
        </a:xfrm>
      </p:grpSpPr>
      <p:sp>
        <p:nvSpPr>
          <p:cNvPr id="94" name="Google Shape;94;p48"/>
          <p:cNvSpPr txBox="1">
            <a:spLocks noGrp="1"/>
          </p:cNvSpPr>
          <p:nvPr>
            <p:ph type="title"/>
          </p:nvPr>
        </p:nvSpPr>
        <p:spPr>
          <a:xfrm>
            <a:off x="691833" y="516000"/>
            <a:ext cx="3239400" cy="1806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48"/>
          <p:cNvSpPr>
            <a:spLocks noGrp="1"/>
          </p:cNvSpPr>
          <p:nvPr>
            <p:ph type="pic" idx="2"/>
          </p:nvPr>
        </p:nvSpPr>
        <p:spPr>
          <a:xfrm>
            <a:off x="4270008" y="1114417"/>
            <a:ext cx="5084700" cy="5500500"/>
          </a:xfrm>
          <a:prstGeom prst="rect">
            <a:avLst/>
          </a:prstGeom>
          <a:noFill/>
          <a:ln>
            <a:noFill/>
          </a:ln>
        </p:spPr>
      </p:sp>
      <p:sp>
        <p:nvSpPr>
          <p:cNvPr id="96" name="Google Shape;96;p48"/>
          <p:cNvSpPr txBox="1">
            <a:spLocks noGrp="1"/>
          </p:cNvSpPr>
          <p:nvPr>
            <p:ph type="body" idx="1"/>
          </p:nvPr>
        </p:nvSpPr>
        <p:spPr>
          <a:xfrm>
            <a:off x="691833" y="2322000"/>
            <a:ext cx="3239400" cy="4301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48"/>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8"/>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48"/>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00"/>
        <p:cNvGrpSpPr/>
        <p:nvPr/>
      </p:nvGrpSpPr>
      <p:grpSpPr>
        <a:xfrm>
          <a:off x="0" y="0"/>
          <a:ext cx="0" cy="0"/>
          <a:chOff x="0" y="0"/>
          <a:chExt cx="0" cy="0"/>
        </a:xfrm>
      </p:grpSpPr>
      <p:sp>
        <p:nvSpPr>
          <p:cNvPr id="101" name="Google Shape;101;p49"/>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49"/>
          <p:cNvSpPr txBox="1">
            <a:spLocks noGrp="1"/>
          </p:cNvSpPr>
          <p:nvPr>
            <p:ph type="body" idx="1"/>
          </p:nvPr>
        </p:nvSpPr>
        <p:spPr>
          <a:xfrm rot="5400000">
            <a:off x="2566575" y="184517"/>
            <a:ext cx="4911000" cy="86628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49"/>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49"/>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49"/>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06"/>
        <p:cNvGrpSpPr/>
        <p:nvPr/>
      </p:nvGrpSpPr>
      <p:grpSpPr>
        <a:xfrm>
          <a:off x="0" y="0"/>
          <a:ext cx="0" cy="0"/>
          <a:chOff x="0" y="0"/>
          <a:chExt cx="0" cy="0"/>
        </a:xfrm>
      </p:grpSpPr>
      <p:sp>
        <p:nvSpPr>
          <p:cNvPr id="107" name="Google Shape;107;p50"/>
          <p:cNvSpPr txBox="1">
            <a:spLocks noGrp="1"/>
          </p:cNvSpPr>
          <p:nvPr>
            <p:ph type="title"/>
          </p:nvPr>
        </p:nvSpPr>
        <p:spPr>
          <a:xfrm rot="5400000">
            <a:off x="4991025" y="2608833"/>
            <a:ext cx="6559200" cy="216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50"/>
          <p:cNvSpPr txBox="1">
            <a:spLocks noGrp="1"/>
          </p:cNvSpPr>
          <p:nvPr>
            <p:ph type="body" idx="1"/>
          </p:nvPr>
        </p:nvSpPr>
        <p:spPr>
          <a:xfrm rot="5400000">
            <a:off x="596738" y="505833"/>
            <a:ext cx="6559200" cy="6371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50"/>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0"/>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50"/>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p:cSld name="TITLE_1">
    <p:spTree>
      <p:nvGrpSpPr>
        <p:cNvPr id="1" name="Shape 112"/>
        <p:cNvGrpSpPr/>
        <p:nvPr/>
      </p:nvGrpSpPr>
      <p:grpSpPr>
        <a:xfrm>
          <a:off x="0" y="0"/>
          <a:ext cx="0" cy="0"/>
          <a:chOff x="0" y="0"/>
          <a:chExt cx="0" cy="0"/>
        </a:xfrm>
      </p:grpSpPr>
      <p:sp>
        <p:nvSpPr>
          <p:cNvPr id="113" name="Google Shape;113;g2b93100fb3e_0_128"/>
          <p:cNvSpPr txBox="1">
            <a:spLocks noGrp="1"/>
          </p:cNvSpPr>
          <p:nvPr>
            <p:ph type="body" idx="1"/>
          </p:nvPr>
        </p:nvSpPr>
        <p:spPr>
          <a:xfrm>
            <a:off x="496968" y="6680828"/>
            <a:ext cx="9050100" cy="359400"/>
          </a:xfrm>
          <a:prstGeom prst="rect">
            <a:avLst/>
          </a:prstGeom>
          <a:noFill/>
          <a:ln>
            <a:noFill/>
          </a:ln>
        </p:spPr>
        <p:txBody>
          <a:bodyPr spcFirstLastPara="1" wrap="square" lIns="21150" tIns="21150" rIns="21150" bIns="21150" anchor="b" anchorCtr="0">
            <a:normAutofit/>
          </a:bodyPr>
          <a:lstStyle>
            <a:lvl1pPr marL="457200" lvl="0" indent="-228600" algn="l" rtl="0">
              <a:lnSpc>
                <a:spcPct val="100000"/>
              </a:lnSpc>
              <a:spcBef>
                <a:spcPts val="0"/>
              </a:spcBef>
              <a:spcAft>
                <a:spcPts val="0"/>
              </a:spcAft>
              <a:buClr>
                <a:srgbClr val="FFFFFF"/>
              </a:buClr>
              <a:buSzPts val="1700"/>
              <a:buFont typeface="Helvetica Neue"/>
              <a:buNone/>
              <a:defRPr sz="1700" b="1"/>
            </a:lvl1pPr>
            <a:lvl2pPr marL="914400" lvl="1" indent="-292100" algn="l" rtl="0">
              <a:lnSpc>
                <a:spcPct val="90000"/>
              </a:lnSpc>
              <a:spcBef>
                <a:spcPts val="2100"/>
              </a:spcBef>
              <a:spcAft>
                <a:spcPts val="0"/>
              </a:spcAft>
              <a:buClr>
                <a:srgbClr val="FFFFFF"/>
              </a:buClr>
              <a:buSzPts val="1000"/>
              <a:buChar char="•"/>
              <a:defRPr/>
            </a:lvl2pPr>
            <a:lvl3pPr marL="1371600" lvl="2" indent="-292100" algn="l" rtl="0">
              <a:lnSpc>
                <a:spcPct val="90000"/>
              </a:lnSpc>
              <a:spcBef>
                <a:spcPts val="2100"/>
              </a:spcBef>
              <a:spcAft>
                <a:spcPts val="0"/>
              </a:spcAft>
              <a:buClr>
                <a:srgbClr val="FFFFFF"/>
              </a:buClr>
              <a:buSzPts val="1000"/>
              <a:buChar char="•"/>
              <a:defRPr/>
            </a:lvl3pPr>
            <a:lvl4pPr marL="1828800" lvl="3" indent="-292100" algn="l" rtl="0">
              <a:lnSpc>
                <a:spcPct val="90000"/>
              </a:lnSpc>
              <a:spcBef>
                <a:spcPts val="2100"/>
              </a:spcBef>
              <a:spcAft>
                <a:spcPts val="0"/>
              </a:spcAft>
              <a:buClr>
                <a:srgbClr val="FFFFFF"/>
              </a:buClr>
              <a:buSzPts val="1000"/>
              <a:buChar char="•"/>
              <a:defRPr/>
            </a:lvl4pPr>
            <a:lvl5pPr marL="2286000" lvl="4" indent="-292100" algn="l" rtl="0">
              <a:lnSpc>
                <a:spcPct val="90000"/>
              </a:lnSpc>
              <a:spcBef>
                <a:spcPts val="2100"/>
              </a:spcBef>
              <a:spcAft>
                <a:spcPts val="0"/>
              </a:spcAft>
              <a:buClr>
                <a:srgbClr val="FFFFFF"/>
              </a:buClr>
              <a:buSzPts val="1000"/>
              <a:buChar char="•"/>
              <a:defRPr/>
            </a:lvl5pPr>
            <a:lvl6pPr marL="2743200" lvl="5" indent="-292100" algn="l" rtl="0">
              <a:lnSpc>
                <a:spcPct val="90000"/>
              </a:lnSpc>
              <a:spcBef>
                <a:spcPts val="2100"/>
              </a:spcBef>
              <a:spcAft>
                <a:spcPts val="0"/>
              </a:spcAft>
              <a:buClr>
                <a:srgbClr val="FFFFFF"/>
              </a:buClr>
              <a:buSzPts val="1000"/>
              <a:buChar char="•"/>
              <a:defRPr/>
            </a:lvl6pPr>
            <a:lvl7pPr marL="3200400" lvl="6" indent="-292100" algn="l" rtl="0">
              <a:lnSpc>
                <a:spcPct val="90000"/>
              </a:lnSpc>
              <a:spcBef>
                <a:spcPts val="2100"/>
              </a:spcBef>
              <a:spcAft>
                <a:spcPts val="0"/>
              </a:spcAft>
              <a:buClr>
                <a:srgbClr val="FFFFFF"/>
              </a:buClr>
              <a:buSzPts val="1000"/>
              <a:buChar char="•"/>
              <a:defRPr/>
            </a:lvl7pPr>
            <a:lvl8pPr marL="3657600" lvl="7" indent="-292100" algn="l" rtl="0">
              <a:lnSpc>
                <a:spcPct val="90000"/>
              </a:lnSpc>
              <a:spcBef>
                <a:spcPts val="2100"/>
              </a:spcBef>
              <a:spcAft>
                <a:spcPts val="0"/>
              </a:spcAft>
              <a:buClr>
                <a:srgbClr val="FFFFFF"/>
              </a:buClr>
              <a:buSzPts val="1000"/>
              <a:buChar char="•"/>
              <a:defRPr/>
            </a:lvl8pPr>
            <a:lvl9pPr marL="4114800" lvl="8" indent="-292100" algn="l" rtl="0">
              <a:lnSpc>
                <a:spcPct val="90000"/>
              </a:lnSpc>
              <a:spcBef>
                <a:spcPts val="2100"/>
              </a:spcBef>
              <a:spcAft>
                <a:spcPts val="0"/>
              </a:spcAft>
              <a:buClr>
                <a:srgbClr val="FFFFFF"/>
              </a:buClr>
              <a:buSzPts val="1000"/>
              <a:buChar char="•"/>
              <a:defRPr/>
            </a:lvl9pPr>
          </a:lstStyle>
          <a:p>
            <a:endParaRPr/>
          </a:p>
        </p:txBody>
      </p:sp>
      <p:sp>
        <p:nvSpPr>
          <p:cNvPr id="114" name="Google Shape;114;g2b93100fb3e_0_128"/>
          <p:cNvSpPr txBox="1">
            <a:spLocks noGrp="1"/>
          </p:cNvSpPr>
          <p:nvPr>
            <p:ph type="title"/>
          </p:nvPr>
        </p:nvSpPr>
        <p:spPr>
          <a:xfrm>
            <a:off x="496967" y="1453079"/>
            <a:ext cx="9050100" cy="2622900"/>
          </a:xfrm>
          <a:prstGeom prst="rect">
            <a:avLst/>
          </a:prstGeom>
          <a:noFill/>
          <a:ln>
            <a:noFill/>
          </a:ln>
        </p:spPr>
        <p:txBody>
          <a:bodyPr spcFirstLastPara="1" wrap="square" lIns="23500" tIns="23500" rIns="23500" bIns="23500" anchor="b" anchorCtr="0">
            <a:normAutofit/>
          </a:bodyPr>
          <a:lstStyle>
            <a:lvl1pPr lvl="0" algn="l" rtl="0">
              <a:lnSpc>
                <a:spcPct val="80000"/>
              </a:lnSpc>
              <a:spcBef>
                <a:spcPts val="0"/>
              </a:spcBef>
              <a:spcAft>
                <a:spcPts val="0"/>
              </a:spcAft>
              <a:buClr>
                <a:srgbClr val="FFFFFF"/>
              </a:buClr>
              <a:buSzPts val="5400"/>
              <a:buFont typeface="Helvetica Neue"/>
              <a:buNone/>
              <a:defRPr sz="5400"/>
            </a:lvl1pPr>
            <a:lvl2pPr lvl="1" algn="l" rtl="0">
              <a:lnSpc>
                <a:spcPct val="80000"/>
              </a:lnSpc>
              <a:spcBef>
                <a:spcPts val="0"/>
              </a:spcBef>
              <a:spcAft>
                <a:spcPts val="0"/>
              </a:spcAft>
              <a:buClr>
                <a:srgbClr val="FFFFFF"/>
              </a:buClr>
              <a:buSzPts val="800"/>
              <a:buNone/>
              <a:defRPr/>
            </a:lvl2pPr>
            <a:lvl3pPr lvl="2" algn="l" rtl="0">
              <a:lnSpc>
                <a:spcPct val="80000"/>
              </a:lnSpc>
              <a:spcBef>
                <a:spcPts val="0"/>
              </a:spcBef>
              <a:spcAft>
                <a:spcPts val="0"/>
              </a:spcAft>
              <a:buClr>
                <a:srgbClr val="FFFFFF"/>
              </a:buClr>
              <a:buSzPts val="800"/>
              <a:buNone/>
              <a:defRPr/>
            </a:lvl3pPr>
            <a:lvl4pPr lvl="3" algn="l" rtl="0">
              <a:lnSpc>
                <a:spcPct val="80000"/>
              </a:lnSpc>
              <a:spcBef>
                <a:spcPts val="0"/>
              </a:spcBef>
              <a:spcAft>
                <a:spcPts val="0"/>
              </a:spcAft>
              <a:buClr>
                <a:srgbClr val="FFFFFF"/>
              </a:buClr>
              <a:buSzPts val="800"/>
              <a:buNone/>
              <a:defRPr/>
            </a:lvl4pPr>
            <a:lvl5pPr lvl="4" algn="l" rtl="0">
              <a:lnSpc>
                <a:spcPct val="80000"/>
              </a:lnSpc>
              <a:spcBef>
                <a:spcPts val="0"/>
              </a:spcBef>
              <a:spcAft>
                <a:spcPts val="0"/>
              </a:spcAft>
              <a:buClr>
                <a:srgbClr val="FFFFFF"/>
              </a:buClr>
              <a:buSzPts val="800"/>
              <a:buNone/>
              <a:defRPr/>
            </a:lvl5pPr>
            <a:lvl6pPr lvl="5" algn="l" rtl="0">
              <a:lnSpc>
                <a:spcPct val="80000"/>
              </a:lnSpc>
              <a:spcBef>
                <a:spcPts val="0"/>
              </a:spcBef>
              <a:spcAft>
                <a:spcPts val="0"/>
              </a:spcAft>
              <a:buClr>
                <a:srgbClr val="FFFFFF"/>
              </a:buClr>
              <a:buSzPts val="800"/>
              <a:buNone/>
              <a:defRPr/>
            </a:lvl6pPr>
            <a:lvl7pPr lvl="6" algn="l" rtl="0">
              <a:lnSpc>
                <a:spcPct val="80000"/>
              </a:lnSpc>
              <a:spcBef>
                <a:spcPts val="0"/>
              </a:spcBef>
              <a:spcAft>
                <a:spcPts val="0"/>
              </a:spcAft>
              <a:buClr>
                <a:srgbClr val="FFFFFF"/>
              </a:buClr>
              <a:buSzPts val="800"/>
              <a:buNone/>
              <a:defRPr/>
            </a:lvl7pPr>
            <a:lvl8pPr lvl="7" algn="l" rtl="0">
              <a:lnSpc>
                <a:spcPct val="80000"/>
              </a:lnSpc>
              <a:spcBef>
                <a:spcPts val="0"/>
              </a:spcBef>
              <a:spcAft>
                <a:spcPts val="0"/>
              </a:spcAft>
              <a:buClr>
                <a:srgbClr val="FFFFFF"/>
              </a:buClr>
              <a:buSzPts val="800"/>
              <a:buNone/>
              <a:defRPr/>
            </a:lvl8pPr>
            <a:lvl9pPr lvl="8" algn="l" rtl="0">
              <a:lnSpc>
                <a:spcPct val="80000"/>
              </a:lnSpc>
              <a:spcBef>
                <a:spcPts val="0"/>
              </a:spcBef>
              <a:spcAft>
                <a:spcPts val="0"/>
              </a:spcAft>
              <a:buClr>
                <a:srgbClr val="FFFFFF"/>
              </a:buClr>
              <a:buSzPts val="800"/>
              <a:buNone/>
              <a:defRPr/>
            </a:lvl9pPr>
          </a:lstStyle>
          <a:p>
            <a:endParaRPr/>
          </a:p>
        </p:txBody>
      </p:sp>
      <p:sp>
        <p:nvSpPr>
          <p:cNvPr id="115" name="Google Shape;115;g2b93100fb3e_0_128"/>
          <p:cNvSpPr txBox="1">
            <a:spLocks noGrp="1"/>
          </p:cNvSpPr>
          <p:nvPr>
            <p:ph type="body" idx="2"/>
          </p:nvPr>
        </p:nvSpPr>
        <p:spPr>
          <a:xfrm>
            <a:off x="496969" y="4061223"/>
            <a:ext cx="9050100" cy="1074900"/>
          </a:xfrm>
          <a:prstGeom prst="rect">
            <a:avLst/>
          </a:prstGeom>
          <a:noFill/>
          <a:ln>
            <a:noFill/>
          </a:ln>
        </p:spPr>
        <p:txBody>
          <a:bodyPr spcFirstLastPara="1" wrap="square" lIns="23500" tIns="23500" rIns="23500" bIns="23500" anchor="t" anchorCtr="0">
            <a:normAutofit/>
          </a:bodyPr>
          <a:lstStyle>
            <a:lvl1pPr marL="457200" lvl="0" indent="-228600" algn="l" rtl="0">
              <a:lnSpc>
                <a:spcPct val="100000"/>
              </a:lnSpc>
              <a:spcBef>
                <a:spcPts val="0"/>
              </a:spcBef>
              <a:spcAft>
                <a:spcPts val="0"/>
              </a:spcAft>
              <a:buClr>
                <a:srgbClr val="FFFFFF"/>
              </a:buClr>
              <a:buSzPts val="2600"/>
              <a:buFont typeface="Helvetica Neue"/>
              <a:buNone/>
              <a:defRPr sz="2600" b="1"/>
            </a:lvl1pPr>
            <a:lvl2pPr marL="914400" lvl="1" indent="-228600" algn="l" rtl="0">
              <a:lnSpc>
                <a:spcPct val="100000"/>
              </a:lnSpc>
              <a:spcBef>
                <a:spcPts val="0"/>
              </a:spcBef>
              <a:spcAft>
                <a:spcPts val="0"/>
              </a:spcAft>
              <a:buClr>
                <a:srgbClr val="FFFFFF"/>
              </a:buClr>
              <a:buSzPts val="2600"/>
              <a:buFont typeface="Helvetica Neue"/>
              <a:buNone/>
              <a:defRPr sz="2600" b="1"/>
            </a:lvl2pPr>
            <a:lvl3pPr marL="1371600" lvl="2" indent="-228600" algn="l" rtl="0">
              <a:lnSpc>
                <a:spcPct val="100000"/>
              </a:lnSpc>
              <a:spcBef>
                <a:spcPts val="0"/>
              </a:spcBef>
              <a:spcAft>
                <a:spcPts val="0"/>
              </a:spcAft>
              <a:buClr>
                <a:srgbClr val="FFFFFF"/>
              </a:buClr>
              <a:buSzPts val="2600"/>
              <a:buFont typeface="Helvetica Neue"/>
              <a:buNone/>
              <a:defRPr sz="2600" b="1"/>
            </a:lvl3pPr>
            <a:lvl4pPr marL="1828800" lvl="3" indent="-228600" algn="l" rtl="0">
              <a:lnSpc>
                <a:spcPct val="100000"/>
              </a:lnSpc>
              <a:spcBef>
                <a:spcPts val="0"/>
              </a:spcBef>
              <a:spcAft>
                <a:spcPts val="0"/>
              </a:spcAft>
              <a:buClr>
                <a:srgbClr val="FFFFFF"/>
              </a:buClr>
              <a:buSzPts val="2600"/>
              <a:buFont typeface="Helvetica Neue"/>
              <a:buNone/>
              <a:defRPr sz="2600" b="1"/>
            </a:lvl4pPr>
            <a:lvl5pPr marL="2286000" lvl="4" indent="-228600" algn="l" rtl="0">
              <a:lnSpc>
                <a:spcPct val="100000"/>
              </a:lnSpc>
              <a:spcBef>
                <a:spcPts val="0"/>
              </a:spcBef>
              <a:spcAft>
                <a:spcPts val="0"/>
              </a:spcAft>
              <a:buClr>
                <a:srgbClr val="FFFFFF"/>
              </a:buClr>
              <a:buSzPts val="2600"/>
              <a:buFont typeface="Helvetica Neue"/>
              <a:buNone/>
              <a:defRPr sz="2600" b="1"/>
            </a:lvl5pPr>
            <a:lvl6pPr marL="2743200" lvl="5" indent="-292100" algn="l" rtl="0">
              <a:lnSpc>
                <a:spcPct val="90000"/>
              </a:lnSpc>
              <a:spcBef>
                <a:spcPts val="2100"/>
              </a:spcBef>
              <a:spcAft>
                <a:spcPts val="0"/>
              </a:spcAft>
              <a:buClr>
                <a:srgbClr val="FFFFFF"/>
              </a:buClr>
              <a:buSzPts val="1000"/>
              <a:buChar char="•"/>
              <a:defRPr/>
            </a:lvl6pPr>
            <a:lvl7pPr marL="3200400" lvl="6" indent="-292100" algn="l" rtl="0">
              <a:lnSpc>
                <a:spcPct val="90000"/>
              </a:lnSpc>
              <a:spcBef>
                <a:spcPts val="2100"/>
              </a:spcBef>
              <a:spcAft>
                <a:spcPts val="0"/>
              </a:spcAft>
              <a:buClr>
                <a:srgbClr val="FFFFFF"/>
              </a:buClr>
              <a:buSzPts val="1000"/>
              <a:buChar char="•"/>
              <a:defRPr/>
            </a:lvl7pPr>
            <a:lvl8pPr marL="3657600" lvl="7" indent="-292100" algn="l" rtl="0">
              <a:lnSpc>
                <a:spcPct val="90000"/>
              </a:lnSpc>
              <a:spcBef>
                <a:spcPts val="2100"/>
              </a:spcBef>
              <a:spcAft>
                <a:spcPts val="0"/>
              </a:spcAft>
              <a:buClr>
                <a:srgbClr val="FFFFFF"/>
              </a:buClr>
              <a:buSzPts val="1000"/>
              <a:buChar char="•"/>
              <a:defRPr/>
            </a:lvl8pPr>
            <a:lvl9pPr marL="4114800" lvl="8" indent="-292100" algn="l" rtl="0">
              <a:lnSpc>
                <a:spcPct val="90000"/>
              </a:lnSpc>
              <a:spcBef>
                <a:spcPts val="2100"/>
              </a:spcBef>
              <a:spcAft>
                <a:spcPts val="0"/>
              </a:spcAft>
              <a:buClr>
                <a:srgbClr val="FFFFFF"/>
              </a:buClr>
              <a:buSzPts val="1000"/>
              <a:buChar char="•"/>
              <a:defRPr/>
            </a:lvl9pPr>
          </a:lstStyle>
          <a:p>
            <a:endParaRPr/>
          </a:p>
        </p:txBody>
      </p:sp>
      <p:sp>
        <p:nvSpPr>
          <p:cNvPr id="116" name="Google Shape;116;g2b93100fb3e_0_128"/>
          <p:cNvSpPr txBox="1">
            <a:spLocks noGrp="1"/>
          </p:cNvSpPr>
          <p:nvPr>
            <p:ph type="sldNum" idx="12"/>
          </p:nvPr>
        </p:nvSpPr>
        <p:spPr>
          <a:xfrm>
            <a:off x="4946105" y="7381666"/>
            <a:ext cx="151800" cy="170700"/>
          </a:xfrm>
          <a:prstGeom prst="rect">
            <a:avLst/>
          </a:prstGeom>
          <a:noFill/>
          <a:ln>
            <a:noFill/>
          </a:ln>
        </p:spPr>
        <p:txBody>
          <a:bodyPr spcFirstLastPara="1" wrap="square" lIns="23500" tIns="23500" rIns="23500" bIns="23500" anchor="b" anchorCtr="0">
            <a:spAutoFit/>
          </a:bodyPr>
          <a:lstStyle>
            <a:lvl1pPr marL="0" lvl="0" indent="0" algn="ctr" rtl="0">
              <a:lnSpc>
                <a:spcPct val="100000"/>
              </a:lnSpc>
              <a:spcBef>
                <a:spcPts val="0"/>
              </a:spcBef>
              <a:spcAft>
                <a:spcPts val="0"/>
              </a:spcAft>
              <a:buClr>
                <a:srgbClr val="FFFFFF"/>
              </a:buClr>
              <a:buSzPts val="800"/>
              <a:buFont typeface="Helvetica Neue"/>
              <a:buNone/>
              <a:defRPr sz="800"/>
            </a:lvl1pPr>
            <a:lvl2pPr marL="0" lvl="1" indent="0" algn="ctr" rtl="0">
              <a:lnSpc>
                <a:spcPct val="100000"/>
              </a:lnSpc>
              <a:spcBef>
                <a:spcPts val="0"/>
              </a:spcBef>
              <a:spcAft>
                <a:spcPts val="0"/>
              </a:spcAft>
              <a:buClr>
                <a:srgbClr val="FFFFFF"/>
              </a:buClr>
              <a:buSzPts val="800"/>
              <a:buFont typeface="Helvetica Neue"/>
              <a:buNone/>
              <a:defRPr sz="800"/>
            </a:lvl2pPr>
            <a:lvl3pPr marL="0" lvl="2" indent="0" algn="ctr" rtl="0">
              <a:lnSpc>
                <a:spcPct val="100000"/>
              </a:lnSpc>
              <a:spcBef>
                <a:spcPts val="0"/>
              </a:spcBef>
              <a:spcAft>
                <a:spcPts val="0"/>
              </a:spcAft>
              <a:buClr>
                <a:srgbClr val="FFFFFF"/>
              </a:buClr>
              <a:buSzPts val="800"/>
              <a:buFont typeface="Helvetica Neue"/>
              <a:buNone/>
              <a:defRPr sz="800"/>
            </a:lvl3pPr>
            <a:lvl4pPr marL="0" lvl="3" indent="0" algn="ctr" rtl="0">
              <a:lnSpc>
                <a:spcPct val="100000"/>
              </a:lnSpc>
              <a:spcBef>
                <a:spcPts val="0"/>
              </a:spcBef>
              <a:spcAft>
                <a:spcPts val="0"/>
              </a:spcAft>
              <a:buClr>
                <a:srgbClr val="FFFFFF"/>
              </a:buClr>
              <a:buSzPts val="800"/>
              <a:buFont typeface="Helvetica Neue"/>
              <a:buNone/>
              <a:defRPr sz="800"/>
            </a:lvl4pPr>
            <a:lvl5pPr marL="0" lvl="4" indent="0" algn="ctr" rtl="0">
              <a:lnSpc>
                <a:spcPct val="100000"/>
              </a:lnSpc>
              <a:spcBef>
                <a:spcPts val="0"/>
              </a:spcBef>
              <a:spcAft>
                <a:spcPts val="0"/>
              </a:spcAft>
              <a:buClr>
                <a:srgbClr val="FFFFFF"/>
              </a:buClr>
              <a:buSzPts val="800"/>
              <a:buFont typeface="Helvetica Neue"/>
              <a:buNone/>
              <a:defRPr sz="800"/>
            </a:lvl5pPr>
            <a:lvl6pPr marL="0" lvl="5" indent="0" algn="ctr" rtl="0">
              <a:lnSpc>
                <a:spcPct val="100000"/>
              </a:lnSpc>
              <a:spcBef>
                <a:spcPts val="0"/>
              </a:spcBef>
              <a:spcAft>
                <a:spcPts val="0"/>
              </a:spcAft>
              <a:buClr>
                <a:srgbClr val="FFFFFF"/>
              </a:buClr>
              <a:buSzPts val="800"/>
              <a:buFont typeface="Helvetica Neue"/>
              <a:buNone/>
              <a:defRPr sz="800"/>
            </a:lvl6pPr>
            <a:lvl7pPr marL="0" lvl="6" indent="0" algn="ctr" rtl="0">
              <a:lnSpc>
                <a:spcPct val="100000"/>
              </a:lnSpc>
              <a:spcBef>
                <a:spcPts val="0"/>
              </a:spcBef>
              <a:spcAft>
                <a:spcPts val="0"/>
              </a:spcAft>
              <a:buClr>
                <a:srgbClr val="FFFFFF"/>
              </a:buClr>
              <a:buSzPts val="800"/>
              <a:buFont typeface="Helvetica Neue"/>
              <a:buNone/>
              <a:defRPr sz="800"/>
            </a:lvl7pPr>
            <a:lvl8pPr marL="0" lvl="7" indent="0" algn="ctr" rtl="0">
              <a:lnSpc>
                <a:spcPct val="100000"/>
              </a:lnSpc>
              <a:spcBef>
                <a:spcPts val="0"/>
              </a:spcBef>
              <a:spcAft>
                <a:spcPts val="0"/>
              </a:spcAft>
              <a:buClr>
                <a:srgbClr val="FFFFFF"/>
              </a:buClr>
              <a:buSzPts val="800"/>
              <a:buFont typeface="Helvetica Neue"/>
              <a:buNone/>
              <a:defRPr sz="800"/>
            </a:lvl8pPr>
            <a:lvl9pPr marL="0" lvl="8" indent="0" algn="ctr" rtl="0">
              <a:lnSpc>
                <a:spcPct val="100000"/>
              </a:lnSpc>
              <a:spcBef>
                <a:spcPts val="0"/>
              </a:spcBef>
              <a:spcAft>
                <a:spcPts val="0"/>
              </a:spcAft>
              <a:buClr>
                <a:srgbClr val="FFFFFF"/>
              </a:buClr>
              <a:buSzPts val="800"/>
              <a:buFont typeface="Helvetica Neue"/>
              <a:buNone/>
              <a:defRPr sz="800"/>
            </a:lvl9pPr>
          </a:lstStyle>
          <a:p>
            <a:pPr marL="0" lvl="0" indent="0" algn="ctr" rtl="0">
              <a:spcBef>
                <a:spcPts val="0"/>
              </a:spcBef>
              <a:spcAft>
                <a:spcPts val="0"/>
              </a:spcAft>
              <a:buNone/>
            </a:pPr>
            <a:fld id="{00000000-1234-1234-1234-123412341234}" type="slidenum">
              <a:rPr lang="es-CL"/>
              <a:t>‹Nº›</a:t>
            </a:fld>
            <a:endParaRPr sz="12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3 1">
  <p:cSld name="Title slide 3 1">
    <p:spTree>
      <p:nvGrpSpPr>
        <p:cNvPr id="1" name="Shape 117"/>
        <p:cNvGrpSpPr/>
        <p:nvPr/>
      </p:nvGrpSpPr>
      <p:grpSpPr>
        <a:xfrm>
          <a:off x="0" y="0"/>
          <a:ext cx="0" cy="0"/>
          <a:chOff x="0" y="0"/>
          <a:chExt cx="0" cy="0"/>
        </a:xfrm>
      </p:grpSpPr>
      <p:sp>
        <p:nvSpPr>
          <p:cNvPr id="118" name="Google Shape;118;g2b93100fb3e_0_786"/>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00"/>
              <a:buFont typeface="Arial"/>
              <a:buNone/>
              <a:defRPr sz="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9" name="Google Shape;119;g2b93100fb3e_0_786"/>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20" name="Google Shape;120;g2b93100fb3e_0_786"/>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21" name="Google Shape;121;g2b93100fb3e_0_786" descr="Logotipo&#10;&#10;Descripción generada automáticamente con confianza media"/>
          <p:cNvPicPr preferRelativeResize="0"/>
          <p:nvPr/>
        </p:nvPicPr>
        <p:blipFill rotWithShape="1">
          <a:blip r:embed="rId2">
            <a:alphaModFix/>
          </a:blip>
          <a:srcRect/>
          <a:stretch/>
        </p:blipFill>
        <p:spPr>
          <a:xfrm>
            <a:off x="7296168" y="257064"/>
            <a:ext cx="2514348" cy="7636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4">
  <p:cSld name="Title slide 1 4">
    <p:spTree>
      <p:nvGrpSpPr>
        <p:cNvPr id="1" name="Shape 122"/>
        <p:cNvGrpSpPr/>
        <p:nvPr/>
      </p:nvGrpSpPr>
      <p:grpSpPr>
        <a:xfrm>
          <a:off x="0" y="0"/>
          <a:ext cx="0" cy="0"/>
          <a:chOff x="0" y="0"/>
          <a:chExt cx="0" cy="0"/>
        </a:xfrm>
      </p:grpSpPr>
      <p:sp>
        <p:nvSpPr>
          <p:cNvPr id="123" name="Google Shape;123;g2b93100fb3e_0_791"/>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00"/>
              <a:buFont typeface="Arial"/>
              <a:buNone/>
              <a:defRPr sz="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24" name="Google Shape;124;g2b93100fb3e_0_791"/>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25" name="Google Shape;125;g2b93100fb3e_0_791"/>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26" name="Google Shape;126;g2b93100fb3e_0_791" descr="Logotipo&#10;&#10;Descripción generada automáticamente con confianza media"/>
          <p:cNvPicPr preferRelativeResize="0"/>
          <p:nvPr/>
        </p:nvPicPr>
        <p:blipFill rotWithShape="1">
          <a:blip r:embed="rId2">
            <a:alphaModFix/>
          </a:blip>
          <a:srcRect/>
          <a:stretch/>
        </p:blipFill>
        <p:spPr>
          <a:xfrm>
            <a:off x="7296168" y="257064"/>
            <a:ext cx="2514348" cy="7636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4">
  <p:cSld name="Title slide 4">
    <p:spTree>
      <p:nvGrpSpPr>
        <p:cNvPr id="1" name="Shape 19"/>
        <p:cNvGrpSpPr/>
        <p:nvPr/>
      </p:nvGrpSpPr>
      <p:grpSpPr>
        <a:xfrm>
          <a:off x="0" y="0"/>
          <a:ext cx="0" cy="0"/>
          <a:chOff x="0" y="0"/>
          <a:chExt cx="0" cy="0"/>
        </a:xfrm>
      </p:grpSpPr>
      <p:sp>
        <p:nvSpPr>
          <p:cNvPr id="20" name="Google Shape;20;p34"/>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1" name="Google Shape;21;p34"/>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22" name="Google Shape;22;p34" descr="Logotipo&#10;&#10;Descripción generada automáticamente con confianza media"/>
          <p:cNvPicPr preferRelativeResize="0"/>
          <p:nvPr/>
        </p:nvPicPr>
        <p:blipFill rotWithShape="1">
          <a:blip r:embed="rId2">
            <a:alphaModFix/>
          </a:blip>
          <a:srcRect/>
          <a:stretch/>
        </p:blipFill>
        <p:spPr>
          <a:xfrm>
            <a:off x="7296168" y="257064"/>
            <a:ext cx="2514348" cy="7636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5">
  <p:cSld name="Title slide 5">
    <p:spTree>
      <p:nvGrpSpPr>
        <p:cNvPr id="1" name="Shape 127"/>
        <p:cNvGrpSpPr/>
        <p:nvPr/>
      </p:nvGrpSpPr>
      <p:grpSpPr>
        <a:xfrm>
          <a:off x="0" y="0"/>
          <a:ext cx="0" cy="0"/>
          <a:chOff x="0" y="0"/>
          <a:chExt cx="0" cy="0"/>
        </a:xfrm>
      </p:grpSpPr>
      <p:sp>
        <p:nvSpPr>
          <p:cNvPr id="128" name="Google Shape;128;g2b93100fb3e_0_796"/>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29" name="Google Shape;129;g2b93100fb3e_0_796"/>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30" name="Google Shape;130;g2b93100fb3e_0_796" descr="Logotipo&#10;&#10;Descripción generada automáticamente con confianza media"/>
          <p:cNvPicPr preferRelativeResize="0"/>
          <p:nvPr/>
        </p:nvPicPr>
        <p:blipFill rotWithShape="1">
          <a:blip r:embed="rId2">
            <a:alphaModFix/>
          </a:blip>
          <a:srcRect/>
          <a:stretch/>
        </p:blipFill>
        <p:spPr>
          <a:xfrm>
            <a:off x="7296168" y="257064"/>
            <a:ext cx="2514348" cy="7636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3 2">
  <p:cSld name="1_Title slide 3">
    <p:spTree>
      <p:nvGrpSpPr>
        <p:cNvPr id="1" name="Shape 131"/>
        <p:cNvGrpSpPr/>
        <p:nvPr/>
      </p:nvGrpSpPr>
      <p:grpSpPr>
        <a:xfrm>
          <a:off x="0" y="0"/>
          <a:ext cx="0" cy="0"/>
          <a:chOff x="0" y="0"/>
          <a:chExt cx="0" cy="0"/>
        </a:xfrm>
      </p:grpSpPr>
      <p:sp>
        <p:nvSpPr>
          <p:cNvPr id="132" name="Google Shape;132;g2b93100fb3e_0_800"/>
          <p:cNvSpPr txBox="1">
            <a:spLocks noGrp="1"/>
          </p:cNvSpPr>
          <p:nvPr>
            <p:ph type="ctrTitle"/>
          </p:nvPr>
        </p:nvSpPr>
        <p:spPr>
          <a:xfrm>
            <a:off x="10112824" y="2305035"/>
            <a:ext cx="1084200" cy="274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00"/>
              <a:buFont typeface="Calibri"/>
              <a:buNone/>
              <a:defRPr sz="1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33" name="Google Shape;133;g2b93100fb3e_0_800"/>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34" name="Google Shape;134;g2b93100fb3e_0_800"/>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35" name="Google Shape;135;g2b93100fb3e_0_800" descr="Logotipo&#10;&#10;Descripción generada automáticamente con confianza media"/>
          <p:cNvPicPr preferRelativeResize="0"/>
          <p:nvPr/>
        </p:nvPicPr>
        <p:blipFill rotWithShape="1">
          <a:blip r:embed="rId2">
            <a:alphaModFix/>
          </a:blip>
          <a:srcRect/>
          <a:stretch/>
        </p:blipFill>
        <p:spPr>
          <a:xfrm>
            <a:off x="7296168" y="257064"/>
            <a:ext cx="2514348" cy="76368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4 2">
  <p:cSld name="Title slide 4 2">
    <p:spTree>
      <p:nvGrpSpPr>
        <p:cNvPr id="1" name="Shape 136"/>
        <p:cNvGrpSpPr/>
        <p:nvPr/>
      </p:nvGrpSpPr>
      <p:grpSpPr>
        <a:xfrm>
          <a:off x="0" y="0"/>
          <a:ext cx="0" cy="0"/>
          <a:chOff x="0" y="0"/>
          <a:chExt cx="0" cy="0"/>
        </a:xfrm>
      </p:grpSpPr>
      <p:sp>
        <p:nvSpPr>
          <p:cNvPr id="137" name="Google Shape;137;g2b93100fb3e_0_805"/>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00"/>
              <a:buFont typeface="Arial"/>
              <a:buNone/>
              <a:defRPr sz="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38" name="Google Shape;138;g2b93100fb3e_0_805"/>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39" name="Google Shape;139;g2b93100fb3e_0_805"/>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40" name="Google Shape;140;g2b93100fb3e_0_805" descr="Logotipo&#10;&#10;Descripción generada automáticamente con confianza media"/>
          <p:cNvPicPr preferRelativeResize="0"/>
          <p:nvPr/>
        </p:nvPicPr>
        <p:blipFill rotWithShape="1">
          <a:blip r:embed="rId2">
            <a:alphaModFix/>
          </a:blip>
          <a:srcRect/>
          <a:stretch/>
        </p:blipFill>
        <p:spPr>
          <a:xfrm>
            <a:off x="7296168" y="257064"/>
            <a:ext cx="2514348" cy="76368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1 1">
  <p:cSld name="Title slide 1 1">
    <p:spTree>
      <p:nvGrpSpPr>
        <p:cNvPr id="1" name="Shape 141"/>
        <p:cNvGrpSpPr/>
        <p:nvPr/>
      </p:nvGrpSpPr>
      <p:grpSpPr>
        <a:xfrm>
          <a:off x="0" y="0"/>
          <a:ext cx="0" cy="0"/>
          <a:chOff x="0" y="0"/>
          <a:chExt cx="0" cy="0"/>
        </a:xfrm>
      </p:grpSpPr>
      <p:sp>
        <p:nvSpPr>
          <p:cNvPr id="142" name="Google Shape;142;g2b93100fb3e_0_810"/>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43" name="Google Shape;143;g2b93100fb3e_0_810"/>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44" name="Google Shape;144;g2b93100fb3e_0_810" descr="Logotipo&#10;&#10;Descripción generada automáticamente con confianza media"/>
          <p:cNvPicPr preferRelativeResize="0"/>
          <p:nvPr/>
        </p:nvPicPr>
        <p:blipFill rotWithShape="1">
          <a:blip r:embed="rId2">
            <a:alphaModFix/>
          </a:blip>
          <a:srcRect/>
          <a:stretch/>
        </p:blipFill>
        <p:spPr>
          <a:xfrm>
            <a:off x="7296168" y="257064"/>
            <a:ext cx="2514348" cy="76368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4 1">
  <p:cSld name="TITLE_4">
    <p:spTree>
      <p:nvGrpSpPr>
        <p:cNvPr id="1" name="Shape 145"/>
        <p:cNvGrpSpPr/>
        <p:nvPr/>
      </p:nvGrpSpPr>
      <p:grpSpPr>
        <a:xfrm>
          <a:off x="0" y="0"/>
          <a:ext cx="0" cy="0"/>
          <a:chOff x="0" y="0"/>
          <a:chExt cx="0" cy="0"/>
        </a:xfrm>
      </p:grpSpPr>
      <p:sp>
        <p:nvSpPr>
          <p:cNvPr id="146" name="Google Shape;146;g2695f1d8b7d_0_661"/>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47" name="Google Shape;147;g2695f1d8b7d_0_661"/>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48" name="Google Shape;148;g2695f1d8b7d_0_661" descr="Logotipo&#10;&#10;Descripción generada automáticamente con confianza media"/>
          <p:cNvPicPr preferRelativeResize="0"/>
          <p:nvPr/>
        </p:nvPicPr>
        <p:blipFill rotWithShape="1">
          <a:blip r:embed="rId2">
            <a:alphaModFix/>
          </a:blip>
          <a:srcRect/>
          <a:stretch/>
        </p:blipFill>
        <p:spPr>
          <a:xfrm>
            <a:off x="7296167" y="257064"/>
            <a:ext cx="2514348" cy="74325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1 2 1">
  <p:cSld name="TITLE_1_2">
    <p:spTree>
      <p:nvGrpSpPr>
        <p:cNvPr id="1" name="Shape 149"/>
        <p:cNvGrpSpPr/>
        <p:nvPr/>
      </p:nvGrpSpPr>
      <p:grpSpPr>
        <a:xfrm>
          <a:off x="0" y="0"/>
          <a:ext cx="0" cy="0"/>
          <a:chOff x="0" y="0"/>
          <a:chExt cx="0" cy="0"/>
        </a:xfrm>
      </p:grpSpPr>
      <p:sp>
        <p:nvSpPr>
          <p:cNvPr id="150" name="Google Shape;150;g2695f1d8b7d_0_665"/>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51" name="Google Shape;151;g2695f1d8b7d_0_665"/>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52" name="Google Shape;152;g2695f1d8b7d_0_665" descr="Logotipo&#10;&#10;Descripción generada automáticamente con confianza media"/>
          <p:cNvPicPr preferRelativeResize="0"/>
          <p:nvPr/>
        </p:nvPicPr>
        <p:blipFill rotWithShape="1">
          <a:blip r:embed="rId2">
            <a:alphaModFix/>
          </a:blip>
          <a:srcRect/>
          <a:stretch/>
        </p:blipFill>
        <p:spPr>
          <a:xfrm>
            <a:off x="7296167" y="257064"/>
            <a:ext cx="2514348" cy="74325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9 1">
  <p:cSld name="TITLE_12">
    <p:spTree>
      <p:nvGrpSpPr>
        <p:cNvPr id="1" name="Shape 153"/>
        <p:cNvGrpSpPr/>
        <p:nvPr/>
      </p:nvGrpSpPr>
      <p:grpSpPr>
        <a:xfrm>
          <a:off x="0" y="0"/>
          <a:ext cx="0" cy="0"/>
          <a:chOff x="0" y="0"/>
          <a:chExt cx="0" cy="0"/>
        </a:xfrm>
      </p:grpSpPr>
      <p:sp>
        <p:nvSpPr>
          <p:cNvPr id="154" name="Google Shape;154;g2695f1d8b7d_0_669"/>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55" name="Google Shape;155;g2695f1d8b7d_0_669"/>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56" name="Google Shape;156;g2695f1d8b7d_0_669" descr="Logotipo&#10;&#10;Descripción generada automáticamente con confianza media"/>
          <p:cNvPicPr preferRelativeResize="0"/>
          <p:nvPr/>
        </p:nvPicPr>
        <p:blipFill rotWithShape="1">
          <a:blip r:embed="rId2">
            <a:alphaModFix/>
          </a:blip>
          <a:srcRect/>
          <a:stretch/>
        </p:blipFill>
        <p:spPr>
          <a:xfrm>
            <a:off x="7296167" y="257064"/>
            <a:ext cx="2514348" cy="74325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2">
  <p:cSld name="1_Title slide 2">
    <p:spTree>
      <p:nvGrpSpPr>
        <p:cNvPr id="1" name="Shape 162"/>
        <p:cNvGrpSpPr/>
        <p:nvPr/>
      </p:nvGrpSpPr>
      <p:grpSpPr>
        <a:xfrm>
          <a:off x="0" y="0"/>
          <a:ext cx="0" cy="0"/>
          <a:chOff x="0" y="0"/>
          <a:chExt cx="0" cy="0"/>
        </a:xfrm>
      </p:grpSpPr>
      <p:sp>
        <p:nvSpPr>
          <p:cNvPr id="163" name="Google Shape;163;g2695f1d8b7d_0_678"/>
          <p:cNvSpPr txBox="1">
            <a:spLocks noGrp="1"/>
          </p:cNvSpPr>
          <p:nvPr>
            <p:ph type="subTitle" idx="1"/>
          </p:nvPr>
        </p:nvSpPr>
        <p:spPr>
          <a:xfrm>
            <a:off x="4006286" y="7868809"/>
            <a:ext cx="1543200" cy="273000"/>
          </a:xfrm>
          <a:prstGeom prst="rect">
            <a:avLst/>
          </a:prstGeom>
          <a:noFill/>
          <a:ln>
            <a:noFill/>
          </a:ln>
        </p:spPr>
        <p:txBody>
          <a:bodyPr spcFirstLastPara="1" wrap="square" lIns="101350" tIns="101350" rIns="101350" bIns="101350" anchor="t" anchorCtr="0">
            <a:noAutofit/>
          </a:bodyPr>
          <a:lstStyle>
            <a:lvl1pPr marR="0" lvl="0" algn="ctr" rtl="0">
              <a:lnSpc>
                <a:spcPct val="100000"/>
              </a:lnSpc>
              <a:spcBef>
                <a:spcPts val="0"/>
              </a:spcBef>
              <a:spcAft>
                <a:spcPts val="0"/>
              </a:spcAft>
              <a:buClr>
                <a:srgbClr val="000000"/>
              </a:buClr>
              <a:buSzPts val="200"/>
              <a:buFont typeface="Arial"/>
              <a:buNone/>
              <a:defRPr sz="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9pPr>
          </a:lstStyle>
          <a:p>
            <a:endParaRPr/>
          </a:p>
        </p:txBody>
      </p:sp>
      <p:sp>
        <p:nvSpPr>
          <p:cNvPr id="164" name="Google Shape;164;g2695f1d8b7d_0_678"/>
          <p:cNvSpPr txBox="1">
            <a:spLocks noGrp="1"/>
          </p:cNvSpPr>
          <p:nvPr>
            <p:ph type="sldNum" idx="12"/>
          </p:nvPr>
        </p:nvSpPr>
        <p:spPr>
          <a:xfrm>
            <a:off x="9306361" y="7017265"/>
            <a:ext cx="602700" cy="592200"/>
          </a:xfrm>
          <a:prstGeom prst="rect">
            <a:avLst/>
          </a:prstGeom>
          <a:noFill/>
          <a:ln>
            <a:noFill/>
          </a:ln>
        </p:spPr>
        <p:txBody>
          <a:bodyPr spcFirstLastPara="1" wrap="square" lIns="101350" tIns="101350" rIns="101350" bIns="10135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165" name="Google Shape;165;g2695f1d8b7d_0_678"/>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166" name="Google Shape;166;g2695f1d8b7d_0_678" descr="Logotipo&#10;&#10;Descripción generada automáticamente con confianza media"/>
          <p:cNvPicPr preferRelativeResize="0"/>
          <p:nvPr/>
        </p:nvPicPr>
        <p:blipFill rotWithShape="1">
          <a:blip r:embed="rId2">
            <a:alphaModFix/>
          </a:blip>
          <a:srcRect/>
          <a:stretch/>
        </p:blipFill>
        <p:spPr>
          <a:xfrm>
            <a:off x="7617005" y="276601"/>
            <a:ext cx="2294761" cy="67834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5"/>
          <p:cNvSpPr txBox="1">
            <a:spLocks noGrp="1"/>
          </p:cNvSpPr>
          <p:nvPr>
            <p:ph type="title"/>
          </p:nvPr>
        </p:nvSpPr>
        <p:spPr>
          <a:xfrm>
            <a:off x="342379" y="3236625"/>
            <a:ext cx="9359100" cy="1266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600"/>
              <a:buFont typeface="Calibri"/>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35"/>
          <p:cNvSpPr txBox="1">
            <a:spLocks noGrp="1"/>
          </p:cNvSpPr>
          <p:nvPr>
            <p:ph type="sldNum" idx="12"/>
          </p:nvPr>
        </p:nvSpPr>
        <p:spPr>
          <a:xfrm>
            <a:off x="9306362" y="7017264"/>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36"/>
          <p:cNvSpPr txBox="1">
            <a:spLocks noGrp="1"/>
          </p:cNvSpPr>
          <p:nvPr>
            <p:ph type="subTitle" idx="1"/>
          </p:nvPr>
        </p:nvSpPr>
        <p:spPr>
          <a:xfrm>
            <a:off x="4006286" y="7868809"/>
            <a:ext cx="1543200" cy="2730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000000"/>
              </a:buClr>
              <a:buSzPts val="200"/>
              <a:buFont typeface="Arial"/>
              <a:buNone/>
              <a:defRPr sz="200" b="0" i="0" u="none" strike="noStrike" cap="none">
                <a:solidFill>
                  <a:srgbClr val="000000"/>
                </a:solidFill>
                <a:latin typeface="Arial"/>
                <a:ea typeface="Arial"/>
                <a:cs typeface="Arial"/>
                <a:sym typeface="Arial"/>
              </a:defRPr>
            </a:lvl1pPr>
            <a:lvl2pPr marR="0" lvl="1"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28" name="Google Shape;28;p36"/>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29" name="Google Shape;29;p36"/>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30" name="Google Shape;30;p36" descr="Logotipo&#10;&#10;Descripción generada automáticamente con confianza media"/>
          <p:cNvPicPr preferRelativeResize="0"/>
          <p:nvPr/>
        </p:nvPicPr>
        <p:blipFill rotWithShape="1">
          <a:blip r:embed="rId2">
            <a:alphaModFix/>
          </a:blip>
          <a:srcRect/>
          <a:stretch/>
        </p:blipFill>
        <p:spPr>
          <a:xfrm>
            <a:off x="7296168" y="257064"/>
            <a:ext cx="2514348" cy="7636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31"/>
        <p:cNvGrpSpPr/>
        <p:nvPr/>
      </p:nvGrpSpPr>
      <p:grpSpPr>
        <a:xfrm>
          <a:off x="0" y="0"/>
          <a:ext cx="0" cy="0"/>
          <a:chOff x="0" y="0"/>
          <a:chExt cx="0" cy="0"/>
        </a:xfrm>
      </p:grpSpPr>
      <p:sp>
        <p:nvSpPr>
          <p:cNvPr id="32" name="Google Shape;32;p37"/>
          <p:cNvSpPr txBox="1">
            <a:spLocks noGrp="1"/>
          </p:cNvSpPr>
          <p:nvPr>
            <p:ph type="sldNum" idx="12"/>
          </p:nvPr>
        </p:nvSpPr>
        <p:spPr>
          <a:xfrm>
            <a:off x="9306362" y="7017265"/>
            <a:ext cx="602700" cy="5922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L"/>
              <a:t>‹Nº›</a:t>
            </a:fld>
            <a:endParaRPr/>
          </a:p>
        </p:txBody>
      </p:sp>
      <p:cxnSp>
        <p:nvCxnSpPr>
          <p:cNvPr id="33" name="Google Shape;33;p37"/>
          <p:cNvCxnSpPr/>
          <p:nvPr/>
        </p:nvCxnSpPr>
        <p:spPr>
          <a:xfrm>
            <a:off x="210650" y="1166776"/>
            <a:ext cx="9685200" cy="5100"/>
          </a:xfrm>
          <a:prstGeom prst="straightConnector1">
            <a:avLst/>
          </a:prstGeom>
          <a:noFill/>
          <a:ln w="19050" cap="flat" cmpd="sng">
            <a:solidFill>
              <a:schemeClr val="accent3"/>
            </a:solidFill>
            <a:prstDash val="dot"/>
            <a:round/>
            <a:headEnd type="none" w="sm" len="sm"/>
            <a:tailEnd type="none" w="sm" len="sm"/>
          </a:ln>
        </p:spPr>
      </p:cxnSp>
      <p:pic>
        <p:nvPicPr>
          <p:cNvPr id="34" name="Google Shape;34;p37" descr="Logotipo&#10;&#10;Descripción generada automáticamente con confianza media"/>
          <p:cNvPicPr preferRelativeResize="0"/>
          <p:nvPr/>
        </p:nvPicPr>
        <p:blipFill rotWithShape="1">
          <a:blip r:embed="rId2">
            <a:alphaModFix/>
          </a:blip>
          <a:srcRect/>
          <a:stretch/>
        </p:blipFill>
        <p:spPr>
          <a:xfrm>
            <a:off x="7296168" y="257064"/>
            <a:ext cx="2514348" cy="7636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43"/>
        <p:cNvGrpSpPr/>
        <p:nvPr/>
      </p:nvGrpSpPr>
      <p:grpSpPr>
        <a:xfrm>
          <a:off x="0" y="0"/>
          <a:ext cx="0" cy="0"/>
          <a:chOff x="0" y="0"/>
          <a:chExt cx="0" cy="0"/>
        </a:xfrm>
      </p:grpSpPr>
      <p:sp>
        <p:nvSpPr>
          <p:cNvPr id="44" name="Google Shape;44;p40"/>
          <p:cNvSpPr txBox="1">
            <a:spLocks noGrp="1"/>
          </p:cNvSpPr>
          <p:nvPr>
            <p:ph type="ctrTitle"/>
          </p:nvPr>
        </p:nvSpPr>
        <p:spPr>
          <a:xfrm>
            <a:off x="1255500" y="1266709"/>
            <a:ext cx="7533000" cy="269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0"/>
          <p:cNvSpPr txBox="1">
            <a:spLocks noGrp="1"/>
          </p:cNvSpPr>
          <p:nvPr>
            <p:ph type="subTitle" idx="1"/>
          </p:nvPr>
        </p:nvSpPr>
        <p:spPr>
          <a:xfrm>
            <a:off x="1255500" y="4065292"/>
            <a:ext cx="7533000" cy="1868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 name="Google Shape;46;p40"/>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0"/>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0"/>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9"/>
        <p:cNvGrpSpPr/>
        <p:nvPr/>
      </p:nvGrpSpPr>
      <p:grpSpPr>
        <a:xfrm>
          <a:off x="0" y="0"/>
          <a:ext cx="0" cy="0"/>
          <a:chOff x="0" y="0"/>
          <a:chExt cx="0" cy="0"/>
        </a:xfrm>
      </p:grpSpPr>
      <p:sp>
        <p:nvSpPr>
          <p:cNvPr id="50" name="Google Shape;50;p41"/>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1"/>
          <p:cNvSpPr txBox="1">
            <a:spLocks noGrp="1"/>
          </p:cNvSpPr>
          <p:nvPr>
            <p:ph type="body" idx="1"/>
          </p:nvPr>
        </p:nvSpPr>
        <p:spPr>
          <a:xfrm>
            <a:off x="690525" y="2060417"/>
            <a:ext cx="8663100" cy="491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41"/>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1"/>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1"/>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55"/>
        <p:cNvGrpSpPr/>
        <p:nvPr/>
      </p:nvGrpSpPr>
      <p:grpSpPr>
        <a:xfrm>
          <a:off x="0" y="0"/>
          <a:ext cx="0" cy="0"/>
          <a:chOff x="0" y="0"/>
          <a:chExt cx="0" cy="0"/>
        </a:xfrm>
      </p:grpSpPr>
      <p:sp>
        <p:nvSpPr>
          <p:cNvPr id="56" name="Google Shape;56;p42"/>
          <p:cNvSpPr txBox="1">
            <a:spLocks noGrp="1"/>
          </p:cNvSpPr>
          <p:nvPr>
            <p:ph type="title"/>
          </p:nvPr>
        </p:nvSpPr>
        <p:spPr>
          <a:xfrm>
            <a:off x="685294" y="1929626"/>
            <a:ext cx="8663100" cy="3219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42"/>
          <p:cNvSpPr txBox="1">
            <a:spLocks noGrp="1"/>
          </p:cNvSpPr>
          <p:nvPr>
            <p:ph type="body" idx="1"/>
          </p:nvPr>
        </p:nvSpPr>
        <p:spPr>
          <a:xfrm>
            <a:off x="685294" y="5179709"/>
            <a:ext cx="8663100" cy="1693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8" name="Google Shape;58;p42"/>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2"/>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2"/>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61"/>
        <p:cNvGrpSpPr/>
        <p:nvPr/>
      </p:nvGrpSpPr>
      <p:grpSpPr>
        <a:xfrm>
          <a:off x="0" y="0"/>
          <a:ext cx="0" cy="0"/>
          <a:chOff x="0" y="0"/>
          <a:chExt cx="0" cy="0"/>
        </a:xfrm>
      </p:grpSpPr>
      <p:sp>
        <p:nvSpPr>
          <p:cNvPr id="62" name="Google Shape;62;p43"/>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3"/>
          <p:cNvSpPr txBox="1">
            <a:spLocks noGrp="1"/>
          </p:cNvSpPr>
          <p:nvPr>
            <p:ph type="body" idx="1"/>
          </p:nvPr>
        </p:nvSpPr>
        <p:spPr>
          <a:xfrm>
            <a:off x="690525" y="2060417"/>
            <a:ext cx="4268700" cy="491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43"/>
          <p:cNvSpPr txBox="1">
            <a:spLocks noGrp="1"/>
          </p:cNvSpPr>
          <p:nvPr>
            <p:ph type="body" idx="2"/>
          </p:nvPr>
        </p:nvSpPr>
        <p:spPr>
          <a:xfrm>
            <a:off x="5084775" y="2060417"/>
            <a:ext cx="4268700" cy="4911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43"/>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3"/>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3"/>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690525" y="412083"/>
            <a:ext cx="8663100" cy="1496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2"/>
          <p:cNvSpPr txBox="1">
            <a:spLocks noGrp="1"/>
          </p:cNvSpPr>
          <p:nvPr>
            <p:ph type="body" idx="1"/>
          </p:nvPr>
        </p:nvSpPr>
        <p:spPr>
          <a:xfrm>
            <a:off x="690525" y="2060417"/>
            <a:ext cx="8663100" cy="49110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2"/>
          <p:cNvSpPr txBox="1">
            <a:spLocks noGrp="1"/>
          </p:cNvSpPr>
          <p:nvPr>
            <p:ph type="dt" idx="10"/>
          </p:nvPr>
        </p:nvSpPr>
        <p:spPr>
          <a:xfrm>
            <a:off x="690525" y="7173833"/>
            <a:ext cx="2259900" cy="412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2"/>
          <p:cNvSpPr txBox="1">
            <a:spLocks noGrp="1"/>
          </p:cNvSpPr>
          <p:nvPr>
            <p:ph type="ftr" idx="11"/>
          </p:nvPr>
        </p:nvSpPr>
        <p:spPr>
          <a:xfrm>
            <a:off x="3327075" y="7173833"/>
            <a:ext cx="3390000" cy="412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2"/>
          <p:cNvSpPr txBox="1">
            <a:spLocks noGrp="1"/>
          </p:cNvSpPr>
          <p:nvPr>
            <p:ph type="sldNum" idx="12"/>
          </p:nvPr>
        </p:nvSpPr>
        <p:spPr>
          <a:xfrm>
            <a:off x="7093575" y="7173833"/>
            <a:ext cx="2259900" cy="412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L"/>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1.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37.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25.png"/><Relationship Id="rId7" Type="http://schemas.openxmlformats.org/officeDocument/2006/relationships/image" Target="../media/image57.jpg"/><Relationship Id="rId2" Type="http://schemas.openxmlformats.org/officeDocument/2006/relationships/notesSlide" Target="../notesSlides/notesSlide37.xml"/><Relationship Id="rId1" Type="http://schemas.openxmlformats.org/officeDocument/2006/relationships/slideLayout" Target="../slideLayouts/slideLayout21.xml"/><Relationship Id="rId6" Type="http://schemas.openxmlformats.org/officeDocument/2006/relationships/image" Target="../media/image56.jpg"/><Relationship Id="rId5" Type="http://schemas.openxmlformats.org/officeDocument/2006/relationships/image" Target="../media/image59.png"/><Relationship Id="rId4" Type="http://schemas.openxmlformats.org/officeDocument/2006/relationships/image" Target="../media/image55.jpg"/><Relationship Id="rId9"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7.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4.xml"/><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hyperlink" Target="https://www.lacuarta.com/cronica/noticia/multas-mataron-insolencia-sandwich/415770/" TargetMode="External"/><Relationship Id="rId2" Type="http://schemas.openxmlformats.org/officeDocument/2006/relationships/notesSlide" Target="../notesSlides/notesSlide86.xml"/><Relationship Id="rId1" Type="http://schemas.openxmlformats.org/officeDocument/2006/relationships/slideLayout" Target="../slideLayouts/slideLayout26.xml"/><Relationship Id="rId5" Type="http://schemas.openxmlformats.org/officeDocument/2006/relationships/image" Target="../media/image8.png"/><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8.xml"/><Relationship Id="rId1" Type="http://schemas.openxmlformats.org/officeDocument/2006/relationships/slideLayout" Target="../slideLayouts/slideLayout24.xml"/><Relationship Id="rId5" Type="http://schemas.openxmlformats.org/officeDocument/2006/relationships/image" Target="../media/image8.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7.png"/><Relationship Id="rId2" Type="http://schemas.openxmlformats.org/officeDocument/2006/relationships/notesSlide" Target="../notesSlides/notesSlide89.xml"/><Relationship Id="rId1" Type="http://schemas.openxmlformats.org/officeDocument/2006/relationships/slideLayout" Target="../slideLayouts/slideLayout2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
          <p:cNvSpPr txBox="1"/>
          <p:nvPr/>
        </p:nvSpPr>
        <p:spPr>
          <a:xfrm>
            <a:off x="1559401" y="4486800"/>
            <a:ext cx="7828200" cy="8274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MENTALIDAD</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EMPRENDEDORA  </a:t>
            </a:r>
            <a:endParaRPr sz="6000" b="1" i="0" u="none" strike="noStrike" cap="none">
              <a:solidFill>
                <a:schemeClr val="dk1"/>
              </a:solidFill>
              <a:latin typeface="Arvo"/>
              <a:ea typeface="Arvo"/>
              <a:cs typeface="Arvo"/>
              <a:sym typeface="Arvo"/>
            </a:endParaRPr>
          </a:p>
        </p:txBody>
      </p:sp>
      <p:pic>
        <p:nvPicPr>
          <p:cNvPr id="172" name="Google Shape;172;p1"/>
          <p:cNvPicPr preferRelativeResize="0"/>
          <p:nvPr/>
        </p:nvPicPr>
        <p:blipFill rotWithShape="1">
          <a:blip r:embed="rId3">
            <a:alphaModFix/>
          </a:blip>
          <a:srcRect l="4003"/>
          <a:stretch/>
        </p:blipFill>
        <p:spPr>
          <a:xfrm>
            <a:off x="922488" y="1827575"/>
            <a:ext cx="1972575" cy="2305400"/>
          </a:xfrm>
          <a:prstGeom prst="rect">
            <a:avLst/>
          </a:prstGeom>
          <a:noFill/>
          <a:ln>
            <a:noFill/>
          </a:ln>
        </p:spPr>
      </p:pic>
      <p:pic>
        <p:nvPicPr>
          <p:cNvPr id="173" name="Google Shape;173;p1"/>
          <p:cNvPicPr preferRelativeResize="0"/>
          <p:nvPr/>
        </p:nvPicPr>
        <p:blipFill rotWithShape="1">
          <a:blip r:embed="rId4">
            <a:alphaModFix/>
          </a:blip>
          <a:srcRect/>
          <a:stretch/>
        </p:blipFill>
        <p:spPr>
          <a:xfrm>
            <a:off x="6154465" y="1827550"/>
            <a:ext cx="1382648" cy="1682808"/>
          </a:xfrm>
          <a:prstGeom prst="rect">
            <a:avLst/>
          </a:prstGeom>
          <a:noFill/>
          <a:ln>
            <a:noFill/>
          </a:ln>
        </p:spPr>
      </p:pic>
      <p:pic>
        <p:nvPicPr>
          <p:cNvPr id="174" name="Google Shape;174;p1"/>
          <p:cNvPicPr preferRelativeResize="0"/>
          <p:nvPr/>
        </p:nvPicPr>
        <p:blipFill rotWithShape="1">
          <a:blip r:embed="rId5">
            <a:alphaModFix/>
          </a:blip>
          <a:srcRect/>
          <a:stretch/>
        </p:blipFill>
        <p:spPr>
          <a:xfrm>
            <a:off x="4653820" y="1778350"/>
            <a:ext cx="1712349" cy="1754631"/>
          </a:xfrm>
          <a:prstGeom prst="rect">
            <a:avLst/>
          </a:prstGeom>
          <a:noFill/>
          <a:ln>
            <a:noFill/>
          </a:ln>
        </p:spPr>
      </p:pic>
      <p:pic>
        <p:nvPicPr>
          <p:cNvPr id="175" name="Google Shape;175;p1"/>
          <p:cNvPicPr preferRelativeResize="0"/>
          <p:nvPr/>
        </p:nvPicPr>
        <p:blipFill rotWithShape="1">
          <a:blip r:embed="rId6">
            <a:alphaModFix/>
          </a:blip>
          <a:srcRect l="5195" r="8071"/>
          <a:stretch/>
        </p:blipFill>
        <p:spPr>
          <a:xfrm>
            <a:off x="2833774" y="1827565"/>
            <a:ext cx="1655765" cy="2455336"/>
          </a:xfrm>
          <a:prstGeom prst="rect">
            <a:avLst/>
          </a:prstGeom>
          <a:noFill/>
          <a:ln>
            <a:noFill/>
          </a:ln>
        </p:spPr>
      </p:pic>
      <p:pic>
        <p:nvPicPr>
          <p:cNvPr id="176" name="Google Shape;176;p1"/>
          <p:cNvPicPr preferRelativeResize="0"/>
          <p:nvPr/>
        </p:nvPicPr>
        <p:blipFill rotWithShape="1">
          <a:blip r:embed="rId7">
            <a:alphaModFix/>
          </a:blip>
          <a:srcRect/>
          <a:stretch/>
        </p:blipFill>
        <p:spPr>
          <a:xfrm>
            <a:off x="7409160" y="1847938"/>
            <a:ext cx="1712349" cy="1762501"/>
          </a:xfrm>
          <a:prstGeom prst="rect">
            <a:avLst/>
          </a:prstGeom>
          <a:noFill/>
          <a:ln>
            <a:noFill/>
          </a:ln>
        </p:spPr>
      </p:pic>
      <p:pic>
        <p:nvPicPr>
          <p:cNvPr id="177" name="Google Shape;177;p1"/>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4"/>
          <p:cNvSpPr txBox="1"/>
          <p:nvPr/>
        </p:nvSpPr>
        <p:spPr>
          <a:xfrm>
            <a:off x="1523344" y="2177228"/>
            <a:ext cx="6974100" cy="5495100"/>
          </a:xfrm>
          <a:prstGeom prst="rect">
            <a:avLst/>
          </a:prstGeom>
          <a:noFill/>
          <a:ln>
            <a:noFill/>
          </a:ln>
        </p:spPr>
        <p:txBody>
          <a:bodyPr spcFirstLastPara="1" wrap="square" lIns="91425" tIns="91425" rIns="91425" bIns="91425" anchor="t" anchorCtr="0">
            <a:spAutoFit/>
          </a:bodyPr>
          <a:lstStyle/>
          <a:p>
            <a:pPr marL="0" marR="0" lvl="0" indent="0" algn="just" rtl="0">
              <a:spcBef>
                <a:spcPts val="0"/>
              </a:spcBef>
              <a:spcAft>
                <a:spcPts val="0"/>
              </a:spcAft>
              <a:buNone/>
            </a:pPr>
            <a:r>
              <a:rPr lang="es-CL" sz="2200" b="0" i="0" u="none" strike="noStrike" cap="none">
                <a:solidFill>
                  <a:schemeClr val="dk1"/>
                </a:solidFill>
                <a:latin typeface="Cabin"/>
                <a:ea typeface="Cabin"/>
                <a:cs typeface="Cabin"/>
                <a:sym typeface="Cabin"/>
              </a:rPr>
              <a:t>Atrevernos a tomar el rumbo de vida que nosotros nos propongamos, identificando oportunidades, tomando iniciativa al respecto y ejecutando esas ideas para impactar nuestro bienestar y el de los demás, en los siguientes ámbitos:</a:t>
            </a:r>
            <a:endParaRPr sz="22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22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endParaRPr sz="2200" b="0" i="0" u="none" strike="noStrike" cap="none">
              <a:solidFill>
                <a:schemeClr val="dk1"/>
              </a:solidFill>
              <a:latin typeface="Cabin"/>
              <a:ea typeface="Cabin"/>
              <a:cs typeface="Cabin"/>
              <a:sym typeface="Cabin"/>
            </a:endParaRPr>
          </a:p>
          <a:p>
            <a:pPr marL="0" marR="0" lvl="0" indent="0" algn="just" rtl="0">
              <a:lnSpc>
                <a:spcPct val="200000"/>
              </a:lnSpc>
              <a:spcBef>
                <a:spcPts val="0"/>
              </a:spcBef>
              <a:spcAft>
                <a:spcPts val="0"/>
              </a:spcAft>
              <a:buNone/>
            </a:pPr>
            <a:r>
              <a:rPr lang="es-CL" sz="2200" b="1" i="0" u="none" strike="noStrike" cap="none">
                <a:solidFill>
                  <a:srgbClr val="FFFFFF"/>
                </a:solidFill>
                <a:highlight>
                  <a:srgbClr val="95A7B1"/>
                </a:highlight>
                <a:latin typeface="Cabin"/>
                <a:ea typeface="Cabin"/>
                <a:cs typeface="Cabin"/>
                <a:sym typeface="Cabin"/>
              </a:rPr>
              <a:t>En el ámbito personal</a:t>
            </a:r>
            <a:endParaRPr sz="2200" b="1" i="0" u="none" strike="noStrike" cap="none">
              <a:solidFill>
                <a:srgbClr val="FFFFFF"/>
              </a:solidFill>
              <a:highlight>
                <a:srgbClr val="95A7B1"/>
              </a:highlight>
              <a:latin typeface="Cabin"/>
              <a:ea typeface="Cabin"/>
              <a:cs typeface="Cabin"/>
              <a:sym typeface="Cabin"/>
            </a:endParaRPr>
          </a:p>
          <a:p>
            <a:pPr marL="0" marR="0" lvl="0" indent="0" algn="just" rtl="0">
              <a:lnSpc>
                <a:spcPct val="200000"/>
              </a:lnSpc>
              <a:spcBef>
                <a:spcPts val="0"/>
              </a:spcBef>
              <a:spcAft>
                <a:spcPts val="0"/>
              </a:spcAft>
              <a:buNone/>
            </a:pPr>
            <a:r>
              <a:rPr lang="es-CL" sz="2200" b="1" i="0" u="none" strike="noStrike" cap="none">
                <a:solidFill>
                  <a:srgbClr val="FFFFFF"/>
                </a:solidFill>
                <a:highlight>
                  <a:srgbClr val="95A7B1"/>
                </a:highlight>
                <a:latin typeface="Cabin"/>
                <a:ea typeface="Cabin"/>
                <a:cs typeface="Cabin"/>
                <a:sym typeface="Cabin"/>
              </a:rPr>
              <a:t>En el ámbito académico</a:t>
            </a:r>
            <a:endParaRPr sz="2200" b="1" i="0" u="none" strike="noStrike" cap="none">
              <a:solidFill>
                <a:srgbClr val="FFFFFF"/>
              </a:solidFill>
              <a:highlight>
                <a:srgbClr val="95A7B1"/>
              </a:highlight>
              <a:latin typeface="Cabin"/>
              <a:ea typeface="Cabin"/>
              <a:cs typeface="Cabin"/>
              <a:sym typeface="Cabin"/>
            </a:endParaRPr>
          </a:p>
          <a:p>
            <a:pPr marL="0" marR="0" lvl="0" indent="0" algn="just" rtl="0">
              <a:lnSpc>
                <a:spcPct val="200000"/>
              </a:lnSpc>
              <a:spcBef>
                <a:spcPts val="0"/>
              </a:spcBef>
              <a:spcAft>
                <a:spcPts val="0"/>
              </a:spcAft>
              <a:buNone/>
            </a:pPr>
            <a:r>
              <a:rPr lang="es-CL" sz="2200" b="1" i="0" u="none" strike="noStrike" cap="none">
                <a:solidFill>
                  <a:srgbClr val="FFFFFF"/>
                </a:solidFill>
                <a:highlight>
                  <a:srgbClr val="95A7B1"/>
                </a:highlight>
                <a:latin typeface="Cabin"/>
                <a:ea typeface="Cabin"/>
                <a:cs typeface="Cabin"/>
                <a:sym typeface="Cabin"/>
              </a:rPr>
              <a:t>En el ámbito laboral</a:t>
            </a:r>
            <a:endParaRPr sz="2200" b="1" i="0" u="none" strike="noStrike" cap="none">
              <a:solidFill>
                <a:srgbClr val="FFFFFF"/>
              </a:solidFill>
              <a:highlight>
                <a:srgbClr val="95A7B1"/>
              </a:highlight>
              <a:latin typeface="Cabin"/>
              <a:ea typeface="Cabin"/>
              <a:cs typeface="Cabin"/>
              <a:sym typeface="Cabin"/>
            </a:endParaRPr>
          </a:p>
          <a:p>
            <a:pPr marL="0" marR="0" lvl="0" indent="0" algn="just" rtl="0">
              <a:lnSpc>
                <a:spcPct val="200000"/>
              </a:lnSpc>
              <a:spcBef>
                <a:spcPts val="0"/>
              </a:spcBef>
              <a:spcAft>
                <a:spcPts val="0"/>
              </a:spcAft>
              <a:buNone/>
            </a:pPr>
            <a:r>
              <a:rPr lang="es-CL" sz="2200" b="1" i="0" u="none" strike="noStrike" cap="none">
                <a:solidFill>
                  <a:srgbClr val="FFFFFF"/>
                </a:solidFill>
                <a:highlight>
                  <a:srgbClr val="95A7B1"/>
                </a:highlight>
                <a:latin typeface="Cabin"/>
                <a:ea typeface="Cabin"/>
                <a:cs typeface="Cabin"/>
                <a:sym typeface="Cabin"/>
              </a:rPr>
              <a:t>En el ámbito del emprendimiento</a:t>
            </a:r>
            <a:endParaRPr sz="2200" b="1" i="0" u="none" strike="noStrike" cap="none">
              <a:solidFill>
                <a:srgbClr val="FFFFFF"/>
              </a:solidFill>
              <a:highlight>
                <a:srgbClr val="95A7B1"/>
              </a:highlight>
              <a:latin typeface="Cabin"/>
              <a:ea typeface="Cabin"/>
              <a:cs typeface="Cabin"/>
              <a:sym typeface="Cabin"/>
            </a:endParaRPr>
          </a:p>
          <a:p>
            <a:pPr marL="0" marR="0" lvl="0" indent="0" algn="l" rtl="0">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347" name="Google Shape;347;p14"/>
          <p:cNvPicPr preferRelativeResize="0"/>
          <p:nvPr/>
        </p:nvPicPr>
        <p:blipFill rotWithShape="1">
          <a:blip r:embed="rId3">
            <a:alphaModFix/>
          </a:blip>
          <a:srcRect/>
          <a:stretch/>
        </p:blipFill>
        <p:spPr>
          <a:xfrm>
            <a:off x="6117501" y="4320000"/>
            <a:ext cx="3040225" cy="3111750"/>
          </a:xfrm>
          <a:prstGeom prst="rect">
            <a:avLst/>
          </a:prstGeom>
          <a:noFill/>
          <a:ln>
            <a:noFill/>
          </a:ln>
        </p:spPr>
      </p:pic>
      <p:sp>
        <p:nvSpPr>
          <p:cNvPr id="348" name="Google Shape;348;p14"/>
          <p:cNvSpPr txBox="1"/>
          <p:nvPr/>
        </p:nvSpPr>
        <p:spPr>
          <a:xfrm>
            <a:off x="1452301" y="1513677"/>
            <a:ext cx="71394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7F7F7F"/>
                </a:solidFill>
                <a:latin typeface="Arvo"/>
                <a:ea typeface="Arvo"/>
                <a:cs typeface="Arvo"/>
                <a:sym typeface="Arvo"/>
              </a:rPr>
              <a:t>¿QUÉ APRENDERÉ EN LA </a:t>
            </a:r>
            <a:r>
              <a:rPr lang="es-CL" sz="2400" b="1" i="0" u="none" strike="noStrike" cap="none">
                <a:solidFill>
                  <a:srgbClr val="000000"/>
                </a:solidFill>
                <a:latin typeface="Arvo"/>
                <a:ea typeface="Arvo"/>
                <a:cs typeface="Arvo"/>
                <a:sym typeface="Arvo"/>
              </a:rPr>
              <a:t> ASIGNATURA?</a:t>
            </a:r>
            <a:endParaRPr sz="2400" b="1" i="0" u="none" strike="noStrike" cap="none">
              <a:solidFill>
                <a:srgbClr val="000000"/>
              </a:solidFill>
              <a:latin typeface="Arvo"/>
              <a:ea typeface="Arvo"/>
              <a:cs typeface="Arvo"/>
              <a:sym typeface="Arvo"/>
            </a:endParaRPr>
          </a:p>
        </p:txBody>
      </p:sp>
      <p:pic>
        <p:nvPicPr>
          <p:cNvPr id="349" name="Google Shape;349;p14"/>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5"/>
          <p:cNvSpPr txBox="1"/>
          <p:nvPr/>
        </p:nvSpPr>
        <p:spPr>
          <a:xfrm>
            <a:off x="1452301" y="1386477"/>
            <a:ext cx="71394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000000"/>
                </a:solidFill>
                <a:latin typeface="Arvo"/>
                <a:ea typeface="Arvo"/>
                <a:cs typeface="Arvo"/>
                <a:sym typeface="Arvo"/>
              </a:rPr>
              <a:t>MENTALIDAD EMPRENDEDORA</a:t>
            </a:r>
            <a:endParaRPr sz="2400" b="1" i="0" u="none" strike="noStrike" cap="none">
              <a:solidFill>
                <a:srgbClr val="000000"/>
              </a:solidFill>
              <a:latin typeface="Arvo"/>
              <a:ea typeface="Arvo"/>
              <a:cs typeface="Arvo"/>
              <a:sym typeface="Arvo"/>
            </a:endParaRPr>
          </a:p>
        </p:txBody>
      </p:sp>
      <p:pic>
        <p:nvPicPr>
          <p:cNvPr id="355" name="Google Shape;355;p15"/>
          <p:cNvPicPr preferRelativeResize="0"/>
          <p:nvPr/>
        </p:nvPicPr>
        <p:blipFill rotWithShape="1">
          <a:blip r:embed="rId3">
            <a:alphaModFix/>
          </a:blip>
          <a:srcRect/>
          <a:stretch/>
        </p:blipFill>
        <p:spPr>
          <a:xfrm>
            <a:off x="1979090" y="2357953"/>
            <a:ext cx="6183775" cy="4322250"/>
          </a:xfrm>
          <a:prstGeom prst="rect">
            <a:avLst/>
          </a:prstGeom>
          <a:noFill/>
          <a:ln>
            <a:noFill/>
          </a:ln>
        </p:spPr>
      </p:pic>
      <p:sp>
        <p:nvSpPr>
          <p:cNvPr id="356" name="Google Shape;356;p15"/>
          <p:cNvSpPr txBox="1"/>
          <p:nvPr/>
        </p:nvSpPr>
        <p:spPr>
          <a:xfrm>
            <a:off x="2739516" y="2849783"/>
            <a:ext cx="12858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del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JUEGO</a:t>
            </a:r>
            <a:endParaRPr sz="1500" b="1" i="0" u="none" strike="noStrike" cap="none">
              <a:solidFill>
                <a:srgbClr val="000000"/>
              </a:solidFill>
              <a:latin typeface="Arvo"/>
              <a:ea typeface="Arvo"/>
              <a:cs typeface="Arvo"/>
              <a:sym typeface="Arvo"/>
            </a:endParaRPr>
          </a:p>
        </p:txBody>
      </p:sp>
      <p:sp>
        <p:nvSpPr>
          <p:cNvPr id="357" name="Google Shape;357;p15"/>
          <p:cNvSpPr txBox="1"/>
          <p:nvPr/>
        </p:nvSpPr>
        <p:spPr>
          <a:xfrm>
            <a:off x="4258660" y="3850085"/>
            <a:ext cx="15267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REFLEXIÓN</a:t>
            </a:r>
            <a:endParaRPr sz="1500" b="1" i="0" u="none" strike="noStrike" cap="none">
              <a:solidFill>
                <a:srgbClr val="000000"/>
              </a:solidFill>
              <a:latin typeface="Arvo"/>
              <a:ea typeface="Arvo"/>
              <a:cs typeface="Arvo"/>
              <a:sym typeface="Arvo"/>
            </a:endParaRPr>
          </a:p>
        </p:txBody>
      </p:sp>
      <p:sp>
        <p:nvSpPr>
          <p:cNvPr id="358" name="Google Shape;358;p15"/>
          <p:cNvSpPr txBox="1"/>
          <p:nvPr/>
        </p:nvSpPr>
        <p:spPr>
          <a:xfrm>
            <a:off x="2498631" y="4826872"/>
            <a:ext cx="15267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EXPERIMENTA-</a:t>
            </a:r>
            <a:endParaRPr sz="15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CIÓN</a:t>
            </a:r>
            <a:endParaRPr sz="1500" b="1" i="0" u="none" strike="noStrike" cap="none">
              <a:solidFill>
                <a:srgbClr val="000000"/>
              </a:solidFill>
              <a:latin typeface="Arvo"/>
              <a:ea typeface="Arvo"/>
              <a:cs typeface="Arvo"/>
              <a:sym typeface="Arvo"/>
            </a:endParaRPr>
          </a:p>
        </p:txBody>
      </p:sp>
      <p:sp>
        <p:nvSpPr>
          <p:cNvPr id="359" name="Google Shape;359;p15"/>
          <p:cNvSpPr txBox="1"/>
          <p:nvPr/>
        </p:nvSpPr>
        <p:spPr>
          <a:xfrm>
            <a:off x="5862079" y="4851737"/>
            <a:ext cx="15267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CREACIÓN</a:t>
            </a:r>
            <a:endParaRPr sz="1500" b="1" i="0" u="none" strike="noStrike" cap="none">
              <a:solidFill>
                <a:srgbClr val="000000"/>
              </a:solidFill>
              <a:latin typeface="Arvo"/>
              <a:ea typeface="Arvo"/>
              <a:cs typeface="Arvo"/>
              <a:sym typeface="Arvo"/>
            </a:endParaRPr>
          </a:p>
        </p:txBody>
      </p:sp>
      <p:sp>
        <p:nvSpPr>
          <p:cNvPr id="360" name="Google Shape;360;p15"/>
          <p:cNvSpPr txBox="1"/>
          <p:nvPr/>
        </p:nvSpPr>
        <p:spPr>
          <a:xfrm>
            <a:off x="5862079" y="2862206"/>
            <a:ext cx="15267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EMPATÍA</a:t>
            </a:r>
            <a:endParaRPr sz="1500" b="1" i="0" u="none" strike="noStrike" cap="none">
              <a:solidFill>
                <a:srgbClr val="000000"/>
              </a:solidFill>
              <a:latin typeface="Arvo"/>
              <a:ea typeface="Arvo"/>
              <a:cs typeface="Arvo"/>
              <a:sym typeface="Arvo"/>
            </a:endParaRPr>
          </a:p>
        </p:txBody>
      </p:sp>
      <p:sp>
        <p:nvSpPr>
          <p:cNvPr id="361" name="Google Shape;361;p15"/>
          <p:cNvSpPr/>
          <p:nvPr/>
        </p:nvSpPr>
        <p:spPr>
          <a:xfrm>
            <a:off x="1431724" y="2077465"/>
            <a:ext cx="7278300" cy="590400"/>
          </a:xfrm>
          <a:prstGeom prst="rect">
            <a:avLst/>
          </a:prstGeom>
          <a:noFill/>
          <a:ln>
            <a:noFill/>
          </a:ln>
        </p:spPr>
        <p:txBody>
          <a:bodyPr spcFirstLastPara="1" wrap="square" lIns="91425" tIns="45700" rIns="91425" bIns="45700" anchor="t" anchorCtr="0">
            <a:noAutofit/>
          </a:bodyPr>
          <a:lstStyle/>
          <a:p>
            <a:pPr marL="0" marR="0" lvl="0" indent="0" algn="ctr" rtl="0">
              <a:lnSpc>
                <a:spcPct val="200000"/>
              </a:lnSpc>
              <a:spcBef>
                <a:spcPts val="0"/>
              </a:spcBef>
              <a:spcAft>
                <a:spcPts val="0"/>
              </a:spcAft>
              <a:buNone/>
            </a:pPr>
            <a:r>
              <a:rPr lang="es-CL" sz="1700" b="1" i="0" u="none" strike="noStrike" cap="none">
                <a:solidFill>
                  <a:srgbClr val="000000"/>
                </a:solidFill>
                <a:latin typeface="Cabin"/>
                <a:ea typeface="Cabin"/>
                <a:cs typeface="Cabin"/>
                <a:sym typeface="Cabin"/>
              </a:rPr>
              <a:t>La asignatura se basa en el método de las 5 prácticas</a:t>
            </a:r>
            <a:r>
              <a:rPr lang="es-CL" sz="1700" b="0" i="0" u="none" strike="noStrike" cap="none">
                <a:solidFill>
                  <a:srgbClr val="000000"/>
                </a:solidFill>
                <a:latin typeface="Cabin"/>
                <a:ea typeface="Cabin"/>
                <a:cs typeface="Cabin"/>
                <a:sym typeface="Cabin"/>
              </a:rPr>
              <a:t>: </a:t>
            </a:r>
            <a:endParaRPr sz="1700" b="0" i="0" u="none" strike="noStrike" cap="none">
              <a:solidFill>
                <a:schemeClr val="dk1"/>
              </a:solidFill>
              <a:latin typeface="Cabin"/>
              <a:ea typeface="Cabin"/>
              <a:cs typeface="Cabin"/>
              <a:sym typeface="Cabin"/>
            </a:endParaRPr>
          </a:p>
        </p:txBody>
      </p:sp>
      <p:pic>
        <p:nvPicPr>
          <p:cNvPr id="362" name="Google Shape;362;p15"/>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7"/>
          <p:cNvSpPr txBox="1"/>
          <p:nvPr/>
        </p:nvSpPr>
        <p:spPr>
          <a:xfrm>
            <a:off x="-150" y="2987325"/>
            <a:ext cx="10044000" cy="1856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s-CL" sz="3600" b="1" i="0" u="none" strike="noStrike" cap="none">
                <a:solidFill>
                  <a:srgbClr val="7F7F7F"/>
                </a:solidFill>
                <a:latin typeface="Arvo"/>
                <a:ea typeface="Arvo"/>
                <a:cs typeface="Arvo"/>
                <a:sym typeface="Arvo"/>
              </a:rPr>
              <a:t>¿CÓMO VEN EL MUNDO LOS EMPRENDEDORES?</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None/>
            </a:pPr>
            <a:endParaRPr sz="3600" b="1" i="0" u="none" strike="noStrike" cap="none">
              <a:solidFill>
                <a:srgbClr val="7F7F7F"/>
              </a:solidFill>
              <a:latin typeface="Arvo"/>
              <a:ea typeface="Arvo"/>
              <a:cs typeface="Arvo"/>
              <a:sym typeface="Arvo"/>
            </a:endParaRPr>
          </a:p>
          <a:p>
            <a:pPr marL="0" marR="0" lvl="0" indent="0" algn="ctr" rtl="0">
              <a:spcBef>
                <a:spcPts val="0"/>
              </a:spcBef>
              <a:spcAft>
                <a:spcPts val="0"/>
              </a:spcAft>
              <a:buNone/>
            </a:pPr>
            <a:endParaRPr sz="4800" b="1" i="0" u="none" strike="noStrike" cap="none">
              <a:solidFill>
                <a:srgbClr val="FFFFFF"/>
              </a:solidFill>
              <a:highlight>
                <a:srgbClr val="AEBEBB"/>
              </a:highlight>
              <a:latin typeface="Arvo"/>
              <a:ea typeface="Arvo"/>
              <a:cs typeface="Arvo"/>
              <a:sym typeface="Arvo"/>
            </a:endParaRPr>
          </a:p>
        </p:txBody>
      </p:sp>
      <p:sp>
        <p:nvSpPr>
          <p:cNvPr id="368" name="Google Shape;368;p17"/>
          <p:cNvSpPr txBox="1"/>
          <p:nvPr/>
        </p:nvSpPr>
        <p:spPr>
          <a:xfrm>
            <a:off x="50" y="1689600"/>
            <a:ext cx="10044000" cy="574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6000" b="1" i="0" u="none" strike="noStrike" cap="none">
                <a:solidFill>
                  <a:srgbClr val="FFFFFF"/>
                </a:solidFill>
                <a:highlight>
                  <a:schemeClr val="accent2"/>
                </a:highlight>
                <a:latin typeface="Arvo"/>
                <a:ea typeface="Arvo"/>
                <a:cs typeface="Arvo"/>
                <a:sym typeface="Arvo"/>
              </a:rPr>
              <a:t>CONCEPTOS CLAVES</a:t>
            </a:r>
            <a:endParaRPr sz="6000" b="1" i="0" u="none" strike="noStrike" cap="none">
              <a:solidFill>
                <a:srgbClr val="FFFFFF"/>
              </a:solidFill>
              <a:highlight>
                <a:schemeClr val="accent2"/>
              </a:highlight>
              <a:latin typeface="Arvo"/>
              <a:ea typeface="Arvo"/>
              <a:cs typeface="Arvo"/>
              <a:sym typeface="Arvo"/>
            </a:endParaRPr>
          </a:p>
        </p:txBody>
      </p:sp>
      <p:pic>
        <p:nvPicPr>
          <p:cNvPr id="369" name="Google Shape;369;p17"/>
          <p:cNvPicPr preferRelativeResize="0"/>
          <p:nvPr/>
        </p:nvPicPr>
        <p:blipFill rotWithShape="1">
          <a:blip r:embed="rId3">
            <a:alphaModFix/>
          </a:blip>
          <a:srcRect l="4003"/>
          <a:stretch/>
        </p:blipFill>
        <p:spPr>
          <a:xfrm>
            <a:off x="922488" y="4875575"/>
            <a:ext cx="1972575" cy="2305400"/>
          </a:xfrm>
          <a:prstGeom prst="rect">
            <a:avLst/>
          </a:prstGeom>
          <a:noFill/>
          <a:ln>
            <a:noFill/>
          </a:ln>
        </p:spPr>
      </p:pic>
      <p:pic>
        <p:nvPicPr>
          <p:cNvPr id="370" name="Google Shape;370;p17"/>
          <p:cNvPicPr preferRelativeResize="0"/>
          <p:nvPr/>
        </p:nvPicPr>
        <p:blipFill rotWithShape="1">
          <a:blip r:embed="rId4">
            <a:alphaModFix/>
          </a:blip>
          <a:srcRect/>
          <a:stretch/>
        </p:blipFill>
        <p:spPr>
          <a:xfrm>
            <a:off x="6154465" y="4875550"/>
            <a:ext cx="1382648" cy="1682808"/>
          </a:xfrm>
          <a:prstGeom prst="rect">
            <a:avLst/>
          </a:prstGeom>
          <a:noFill/>
          <a:ln>
            <a:noFill/>
          </a:ln>
        </p:spPr>
      </p:pic>
      <p:pic>
        <p:nvPicPr>
          <p:cNvPr id="371" name="Google Shape;371;p17"/>
          <p:cNvPicPr preferRelativeResize="0"/>
          <p:nvPr/>
        </p:nvPicPr>
        <p:blipFill rotWithShape="1">
          <a:blip r:embed="rId5">
            <a:alphaModFix/>
          </a:blip>
          <a:srcRect/>
          <a:stretch/>
        </p:blipFill>
        <p:spPr>
          <a:xfrm>
            <a:off x="4653820" y="4826350"/>
            <a:ext cx="1712349" cy="1754631"/>
          </a:xfrm>
          <a:prstGeom prst="rect">
            <a:avLst/>
          </a:prstGeom>
          <a:noFill/>
          <a:ln>
            <a:noFill/>
          </a:ln>
        </p:spPr>
      </p:pic>
      <p:pic>
        <p:nvPicPr>
          <p:cNvPr id="372" name="Google Shape;372;p17"/>
          <p:cNvPicPr preferRelativeResize="0"/>
          <p:nvPr/>
        </p:nvPicPr>
        <p:blipFill rotWithShape="1">
          <a:blip r:embed="rId6">
            <a:alphaModFix/>
          </a:blip>
          <a:srcRect l="5195" r="8074"/>
          <a:stretch/>
        </p:blipFill>
        <p:spPr>
          <a:xfrm>
            <a:off x="2833774" y="4875565"/>
            <a:ext cx="1655765" cy="2455336"/>
          </a:xfrm>
          <a:prstGeom prst="rect">
            <a:avLst/>
          </a:prstGeom>
          <a:noFill/>
          <a:ln>
            <a:noFill/>
          </a:ln>
        </p:spPr>
      </p:pic>
      <p:pic>
        <p:nvPicPr>
          <p:cNvPr id="373" name="Google Shape;373;p17"/>
          <p:cNvPicPr preferRelativeResize="0"/>
          <p:nvPr/>
        </p:nvPicPr>
        <p:blipFill rotWithShape="1">
          <a:blip r:embed="rId7">
            <a:alphaModFix/>
          </a:blip>
          <a:srcRect/>
          <a:stretch/>
        </p:blipFill>
        <p:spPr>
          <a:xfrm>
            <a:off x="7409160" y="4895938"/>
            <a:ext cx="1712349" cy="1762501"/>
          </a:xfrm>
          <a:prstGeom prst="rect">
            <a:avLst/>
          </a:prstGeom>
          <a:noFill/>
          <a:ln>
            <a:noFill/>
          </a:ln>
        </p:spPr>
      </p:pic>
      <p:pic>
        <p:nvPicPr>
          <p:cNvPr id="374" name="Google Shape;374;p17"/>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9"/>
          <p:cNvSpPr txBox="1"/>
          <p:nvPr/>
        </p:nvSpPr>
        <p:spPr>
          <a:xfrm>
            <a:off x="5137019" y="2921106"/>
            <a:ext cx="2059500" cy="10956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Como un conjunto de oportunidades, no de obstáculos.</a:t>
            </a:r>
            <a:endParaRPr sz="1400" b="0" i="0" u="none" strike="noStrike" cap="none">
              <a:solidFill>
                <a:srgbClr val="000000"/>
              </a:solidFill>
              <a:latin typeface="Arial"/>
              <a:ea typeface="Arial"/>
              <a:cs typeface="Arial"/>
              <a:sym typeface="Arial"/>
            </a:endParaRPr>
          </a:p>
        </p:txBody>
      </p:sp>
      <p:sp>
        <p:nvSpPr>
          <p:cNvPr id="390" name="Google Shape;390;p19"/>
          <p:cNvSpPr txBox="1"/>
          <p:nvPr/>
        </p:nvSpPr>
        <p:spPr>
          <a:xfrm>
            <a:off x="5143198" y="5498829"/>
            <a:ext cx="2047200" cy="10956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Son impulsados por crear valor para partes interesadas.</a:t>
            </a:r>
            <a:endParaRPr sz="1400" b="0" i="0" u="none" strike="noStrike" cap="none">
              <a:solidFill>
                <a:srgbClr val="000000"/>
              </a:solidFill>
              <a:latin typeface="Arial"/>
              <a:ea typeface="Arial"/>
              <a:cs typeface="Arial"/>
              <a:sym typeface="Arial"/>
            </a:endParaRPr>
          </a:p>
        </p:txBody>
      </p:sp>
      <p:pic>
        <p:nvPicPr>
          <p:cNvPr id="391" name="Google Shape;391;p19"/>
          <p:cNvPicPr preferRelativeResize="0"/>
          <p:nvPr/>
        </p:nvPicPr>
        <p:blipFill rotWithShape="1">
          <a:blip r:embed="rId3">
            <a:alphaModFix/>
          </a:blip>
          <a:srcRect/>
          <a:stretch/>
        </p:blipFill>
        <p:spPr>
          <a:xfrm>
            <a:off x="7430505" y="5717735"/>
            <a:ext cx="799764" cy="799764"/>
          </a:xfrm>
          <a:prstGeom prst="rect">
            <a:avLst/>
          </a:prstGeom>
          <a:noFill/>
          <a:ln>
            <a:noFill/>
          </a:ln>
        </p:spPr>
      </p:pic>
      <p:sp>
        <p:nvSpPr>
          <p:cNvPr id="392" name="Google Shape;392;p19"/>
          <p:cNvSpPr txBox="1"/>
          <p:nvPr/>
        </p:nvSpPr>
        <p:spPr>
          <a:xfrm>
            <a:off x="5149376" y="4162967"/>
            <a:ext cx="2047200" cy="10956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Ven problemas a resolver, no barreras. </a:t>
            </a:r>
            <a:endParaRPr sz="2000" b="0" i="0" u="none" strike="noStrike" cap="none">
              <a:solidFill>
                <a:schemeClr val="lt1"/>
              </a:solidFill>
              <a:latin typeface="Cabin"/>
              <a:ea typeface="Cabin"/>
              <a:cs typeface="Cabin"/>
              <a:sym typeface="Cabin"/>
            </a:endParaRPr>
          </a:p>
        </p:txBody>
      </p:sp>
      <p:pic>
        <p:nvPicPr>
          <p:cNvPr id="393" name="Google Shape;393;p19" descr="Problema - Iconos gratis de usuario"/>
          <p:cNvPicPr preferRelativeResize="0"/>
          <p:nvPr/>
        </p:nvPicPr>
        <p:blipFill rotWithShape="1">
          <a:blip r:embed="rId4">
            <a:alphaModFix/>
          </a:blip>
          <a:srcRect/>
          <a:stretch/>
        </p:blipFill>
        <p:spPr>
          <a:xfrm>
            <a:off x="7430505" y="4411273"/>
            <a:ext cx="799763" cy="799763"/>
          </a:xfrm>
          <a:prstGeom prst="rect">
            <a:avLst/>
          </a:prstGeom>
          <a:noFill/>
          <a:ln>
            <a:noFill/>
          </a:ln>
        </p:spPr>
      </p:pic>
      <p:pic>
        <p:nvPicPr>
          <p:cNvPr id="394" name="Google Shape;394;p19"/>
          <p:cNvPicPr preferRelativeResize="0"/>
          <p:nvPr/>
        </p:nvPicPr>
        <p:blipFill rotWithShape="1">
          <a:blip r:embed="rId5">
            <a:alphaModFix/>
          </a:blip>
          <a:srcRect t="10100"/>
          <a:stretch/>
        </p:blipFill>
        <p:spPr>
          <a:xfrm>
            <a:off x="7366867" y="3140012"/>
            <a:ext cx="863403" cy="1095655"/>
          </a:xfrm>
          <a:prstGeom prst="rect">
            <a:avLst/>
          </a:prstGeom>
          <a:noFill/>
          <a:ln>
            <a:noFill/>
          </a:ln>
        </p:spPr>
      </p:pic>
      <p:sp>
        <p:nvSpPr>
          <p:cNvPr id="395" name="Google Shape;395;p19"/>
          <p:cNvSpPr txBox="1"/>
          <p:nvPr/>
        </p:nvSpPr>
        <p:spPr>
          <a:xfrm>
            <a:off x="1201353" y="3916125"/>
            <a:ext cx="4012800" cy="791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s-CL" sz="2400" b="1" i="0" u="none" strike="noStrike" cap="none">
                <a:solidFill>
                  <a:srgbClr val="7F7F7F"/>
                </a:solidFill>
                <a:latin typeface="Arvo"/>
                <a:ea typeface="Arvo"/>
                <a:cs typeface="Arvo"/>
                <a:sym typeface="Arvo"/>
              </a:rPr>
              <a:t>PRINCIPALES </a:t>
            </a:r>
            <a:r>
              <a:rPr lang="es-CL" sz="2400" b="1" i="0" u="none" strike="noStrike" cap="none">
                <a:solidFill>
                  <a:srgbClr val="FFFFFF"/>
                </a:solidFill>
                <a:highlight>
                  <a:schemeClr val="accent2"/>
                </a:highlight>
                <a:latin typeface="Arvo"/>
                <a:ea typeface="Arvo"/>
                <a:cs typeface="Arvo"/>
                <a:sym typeface="Arvo"/>
              </a:rPr>
              <a:t>CARACTERÍSTICAS</a:t>
            </a:r>
            <a:endParaRPr sz="2400" b="1" i="0" u="none" strike="noStrike" cap="none">
              <a:solidFill>
                <a:srgbClr val="FFFFFF"/>
              </a:solidFill>
              <a:highlight>
                <a:schemeClr val="accent2"/>
              </a:highlight>
              <a:latin typeface="Arvo"/>
              <a:ea typeface="Arvo"/>
              <a:cs typeface="Arvo"/>
              <a:sym typeface="Arvo"/>
            </a:endParaRPr>
          </a:p>
        </p:txBody>
      </p:sp>
      <p:cxnSp>
        <p:nvCxnSpPr>
          <p:cNvPr id="396" name="Google Shape;396;p19"/>
          <p:cNvCxnSpPr/>
          <p:nvPr/>
        </p:nvCxnSpPr>
        <p:spPr>
          <a:xfrm>
            <a:off x="4580926" y="3512972"/>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397" name="Google Shape;397;p19"/>
          <p:cNvCxnSpPr/>
          <p:nvPr/>
        </p:nvCxnSpPr>
        <p:spPr>
          <a:xfrm>
            <a:off x="4580926" y="4727397"/>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398" name="Google Shape;398;p19"/>
          <p:cNvCxnSpPr/>
          <p:nvPr/>
        </p:nvCxnSpPr>
        <p:spPr>
          <a:xfrm>
            <a:off x="4580926" y="6051276"/>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399" name="Google Shape;399;p19"/>
          <p:cNvCxnSpPr/>
          <p:nvPr/>
        </p:nvCxnSpPr>
        <p:spPr>
          <a:xfrm>
            <a:off x="4580925" y="3486327"/>
            <a:ext cx="0" cy="2585700"/>
          </a:xfrm>
          <a:prstGeom prst="straightConnector1">
            <a:avLst/>
          </a:prstGeom>
          <a:noFill/>
          <a:ln w="38100" cap="flat" cmpd="sng">
            <a:solidFill>
              <a:srgbClr val="3A484F"/>
            </a:solidFill>
            <a:prstDash val="solid"/>
            <a:round/>
            <a:headEnd type="none" w="sm" len="sm"/>
            <a:tailEnd type="none" w="sm" len="sm"/>
          </a:ln>
        </p:spPr>
      </p:cxnSp>
      <p:sp>
        <p:nvSpPr>
          <p:cNvPr id="400" name="Google Shape;400;p19"/>
          <p:cNvSpPr txBox="1"/>
          <p:nvPr/>
        </p:nvSpPr>
        <p:spPr>
          <a:xfrm>
            <a:off x="1557141" y="1357622"/>
            <a:ext cx="6929700" cy="6006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s-CL" sz="2400" b="1" i="0" u="none" strike="noStrike" cap="none">
                <a:solidFill>
                  <a:srgbClr val="7F7F7F"/>
                </a:solidFill>
                <a:latin typeface="Arvo"/>
                <a:ea typeface="Arvo"/>
                <a:cs typeface="Arvo"/>
                <a:sym typeface="Arvo"/>
              </a:rPr>
              <a:t>¿CÓMO VEN EL MUNDO LOS </a:t>
            </a:r>
            <a:r>
              <a:rPr lang="es-CL" sz="2400" b="1" i="0" u="none" strike="noStrike" cap="none">
                <a:solidFill>
                  <a:srgbClr val="FFFFFF"/>
                </a:solidFill>
                <a:highlight>
                  <a:schemeClr val="accent2"/>
                </a:highlight>
                <a:latin typeface="Arvo"/>
                <a:ea typeface="Arvo"/>
                <a:cs typeface="Arvo"/>
                <a:sym typeface="Arvo"/>
              </a:rPr>
              <a:t>EMPRENDEDORES</a:t>
            </a:r>
            <a:r>
              <a:rPr lang="es-CL" sz="2400" b="1" i="0" u="none" strike="noStrike" cap="none">
                <a:solidFill>
                  <a:srgbClr val="7F7F7F"/>
                </a:solidFill>
                <a:latin typeface="Arvo"/>
                <a:ea typeface="Arvo"/>
                <a:cs typeface="Arvo"/>
                <a:sym typeface="Arvo"/>
              </a:rPr>
              <a:t>?</a:t>
            </a:r>
            <a:endParaRPr sz="1400" b="0" i="0" u="none" strike="noStrike" cap="none">
              <a:solidFill>
                <a:srgbClr val="000000"/>
              </a:solidFill>
              <a:latin typeface="Arial"/>
              <a:ea typeface="Arial"/>
              <a:cs typeface="Arial"/>
              <a:sym typeface="Arial"/>
            </a:endParaRPr>
          </a:p>
        </p:txBody>
      </p:sp>
      <p:pic>
        <p:nvPicPr>
          <p:cNvPr id="401" name="Google Shape;401;p19"/>
          <p:cNvPicPr preferRelativeResize="0"/>
          <p:nvPr/>
        </p:nvPicPr>
        <p:blipFill>
          <a:blip r:embed="rId6">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0"/>
          <p:cNvSpPr txBox="1"/>
          <p:nvPr/>
        </p:nvSpPr>
        <p:spPr>
          <a:xfrm>
            <a:off x="5243546" y="2268863"/>
            <a:ext cx="2059500" cy="10956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Crean y reconocen nuevas oportunidades</a:t>
            </a:r>
            <a:endParaRPr sz="1400" b="0" i="0" u="none" strike="noStrike" cap="none">
              <a:solidFill>
                <a:srgbClr val="000000"/>
              </a:solidFill>
              <a:latin typeface="Arial"/>
              <a:ea typeface="Arial"/>
              <a:cs typeface="Arial"/>
              <a:sym typeface="Arial"/>
            </a:endParaRPr>
          </a:p>
        </p:txBody>
      </p:sp>
      <p:sp>
        <p:nvSpPr>
          <p:cNvPr id="407" name="Google Shape;407;p20"/>
          <p:cNvSpPr txBox="1"/>
          <p:nvPr/>
        </p:nvSpPr>
        <p:spPr>
          <a:xfrm>
            <a:off x="5249725" y="4846585"/>
            <a:ext cx="2047200" cy="10956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Potencian y aprenden de la falla </a:t>
            </a:r>
            <a:endParaRPr sz="1400" b="0" i="0" u="none" strike="noStrike" cap="none">
              <a:solidFill>
                <a:srgbClr val="000000"/>
              </a:solidFill>
              <a:latin typeface="Arial"/>
              <a:ea typeface="Arial"/>
              <a:cs typeface="Arial"/>
              <a:sym typeface="Arial"/>
            </a:endParaRPr>
          </a:p>
        </p:txBody>
      </p:sp>
      <p:sp>
        <p:nvSpPr>
          <p:cNvPr id="408" name="Google Shape;408;p20"/>
          <p:cNvSpPr txBox="1"/>
          <p:nvPr/>
        </p:nvSpPr>
        <p:spPr>
          <a:xfrm>
            <a:off x="5255904" y="3510723"/>
            <a:ext cx="2047200" cy="10956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Interactúan con partes interesadas </a:t>
            </a:r>
            <a:endParaRPr sz="1400" b="0" i="0" u="none" strike="noStrike" cap="none">
              <a:solidFill>
                <a:srgbClr val="000000"/>
              </a:solidFill>
              <a:latin typeface="Arial"/>
              <a:ea typeface="Arial"/>
              <a:cs typeface="Arial"/>
              <a:sym typeface="Arial"/>
            </a:endParaRPr>
          </a:p>
        </p:txBody>
      </p:sp>
      <p:sp>
        <p:nvSpPr>
          <p:cNvPr id="409" name="Google Shape;409;p20"/>
          <p:cNvSpPr txBox="1"/>
          <p:nvPr/>
        </p:nvSpPr>
        <p:spPr>
          <a:xfrm>
            <a:off x="1692547" y="1298627"/>
            <a:ext cx="6647100" cy="7914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s-CL" sz="2400" b="1" i="0" u="none" strike="noStrike" cap="none">
                <a:solidFill>
                  <a:srgbClr val="7F7F7F"/>
                </a:solidFill>
                <a:latin typeface="Arvo"/>
                <a:ea typeface="Arvo"/>
                <a:cs typeface="Arvo"/>
                <a:sym typeface="Arvo"/>
              </a:rPr>
              <a:t>¿QUÉ HACEN LOS </a:t>
            </a:r>
            <a:r>
              <a:rPr lang="es-CL" sz="2400" b="1" i="0" u="none" strike="noStrike" cap="none">
                <a:solidFill>
                  <a:srgbClr val="FFFFFF"/>
                </a:solidFill>
                <a:highlight>
                  <a:schemeClr val="accent2"/>
                </a:highlight>
                <a:latin typeface="Arvo"/>
                <a:ea typeface="Arvo"/>
                <a:cs typeface="Arvo"/>
                <a:sym typeface="Arvo"/>
              </a:rPr>
              <a:t>EMPRENDEDORES</a:t>
            </a:r>
            <a:r>
              <a:rPr lang="es-CL" sz="2400" b="1" i="0" u="none" strike="noStrike" cap="none">
                <a:solidFill>
                  <a:srgbClr val="7F7F7F"/>
                </a:solidFill>
                <a:latin typeface="Arvo"/>
                <a:ea typeface="Arvo"/>
                <a:cs typeface="Arvo"/>
                <a:sym typeface="Arvo"/>
              </a:rPr>
              <a:t>?</a:t>
            </a:r>
            <a:endParaRPr sz="3600" b="1" i="0" u="none" strike="noStrike" cap="none">
              <a:solidFill>
                <a:srgbClr val="FFFFFF"/>
              </a:solidFill>
              <a:latin typeface="Arvo"/>
              <a:ea typeface="Arvo"/>
              <a:cs typeface="Arvo"/>
              <a:sym typeface="Arvo"/>
            </a:endParaRPr>
          </a:p>
        </p:txBody>
      </p:sp>
      <p:cxnSp>
        <p:nvCxnSpPr>
          <p:cNvPr id="410" name="Google Shape;410;p20"/>
          <p:cNvCxnSpPr/>
          <p:nvPr/>
        </p:nvCxnSpPr>
        <p:spPr>
          <a:xfrm>
            <a:off x="4687453" y="2860729"/>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411" name="Google Shape;411;p20"/>
          <p:cNvCxnSpPr/>
          <p:nvPr/>
        </p:nvCxnSpPr>
        <p:spPr>
          <a:xfrm>
            <a:off x="4687453" y="4075154"/>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412" name="Google Shape;412;p20"/>
          <p:cNvCxnSpPr/>
          <p:nvPr/>
        </p:nvCxnSpPr>
        <p:spPr>
          <a:xfrm>
            <a:off x="4687453" y="5399033"/>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413" name="Google Shape;413;p20"/>
          <p:cNvCxnSpPr/>
          <p:nvPr/>
        </p:nvCxnSpPr>
        <p:spPr>
          <a:xfrm>
            <a:off x="4687704" y="2860730"/>
            <a:ext cx="0" cy="3752700"/>
          </a:xfrm>
          <a:prstGeom prst="straightConnector1">
            <a:avLst/>
          </a:prstGeom>
          <a:noFill/>
          <a:ln w="38100" cap="flat" cmpd="sng">
            <a:solidFill>
              <a:srgbClr val="3A484F"/>
            </a:solidFill>
            <a:prstDash val="solid"/>
            <a:round/>
            <a:headEnd type="none" w="sm" len="sm"/>
            <a:tailEnd type="none" w="sm" len="sm"/>
          </a:ln>
        </p:spPr>
      </p:cxnSp>
      <p:pic>
        <p:nvPicPr>
          <p:cNvPr id="414" name="Google Shape;414;p20" descr="Identificar - Iconos gratis de negocios y finanzas"/>
          <p:cNvPicPr preferRelativeResize="0"/>
          <p:nvPr/>
        </p:nvPicPr>
        <p:blipFill rotWithShape="1">
          <a:blip r:embed="rId3">
            <a:alphaModFix/>
          </a:blip>
          <a:srcRect/>
          <a:stretch/>
        </p:blipFill>
        <p:spPr>
          <a:xfrm>
            <a:off x="7416464" y="2246819"/>
            <a:ext cx="799763" cy="799763"/>
          </a:xfrm>
          <a:prstGeom prst="rect">
            <a:avLst/>
          </a:prstGeom>
          <a:noFill/>
          <a:ln>
            <a:noFill/>
          </a:ln>
        </p:spPr>
      </p:pic>
      <p:sp>
        <p:nvSpPr>
          <p:cNvPr id="415" name="Google Shape;415;p20"/>
          <p:cNvSpPr txBox="1"/>
          <p:nvPr/>
        </p:nvSpPr>
        <p:spPr>
          <a:xfrm>
            <a:off x="5255904" y="6089373"/>
            <a:ext cx="2047200" cy="10956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Y crean valor </a:t>
            </a:r>
            <a:endParaRPr sz="1400" b="0" i="0" u="none" strike="noStrike" cap="none">
              <a:solidFill>
                <a:srgbClr val="000000"/>
              </a:solidFill>
              <a:latin typeface="Arial"/>
              <a:ea typeface="Arial"/>
              <a:cs typeface="Arial"/>
              <a:sym typeface="Arial"/>
            </a:endParaRPr>
          </a:p>
        </p:txBody>
      </p:sp>
      <p:cxnSp>
        <p:nvCxnSpPr>
          <p:cNvPr id="416" name="Google Shape;416;p20"/>
          <p:cNvCxnSpPr/>
          <p:nvPr/>
        </p:nvCxnSpPr>
        <p:spPr>
          <a:xfrm>
            <a:off x="4687453" y="6613456"/>
            <a:ext cx="357300" cy="0"/>
          </a:xfrm>
          <a:prstGeom prst="straightConnector1">
            <a:avLst/>
          </a:prstGeom>
          <a:noFill/>
          <a:ln w="57150" cap="flat" cmpd="sng">
            <a:solidFill>
              <a:srgbClr val="3A484F"/>
            </a:solidFill>
            <a:prstDash val="solid"/>
            <a:round/>
            <a:headEnd type="none" w="sm" len="sm"/>
            <a:tailEnd type="triangle" w="med" len="med"/>
          </a:ln>
        </p:spPr>
      </p:cxnSp>
      <p:pic>
        <p:nvPicPr>
          <p:cNvPr id="417" name="Google Shape;417;p20" descr="Emprendimiento - Iconos gratis de comercio"/>
          <p:cNvPicPr preferRelativeResize="0"/>
          <p:nvPr/>
        </p:nvPicPr>
        <p:blipFill rotWithShape="1">
          <a:blip r:embed="rId4">
            <a:alphaModFix/>
          </a:blip>
          <a:srcRect/>
          <a:stretch/>
        </p:blipFill>
        <p:spPr>
          <a:xfrm>
            <a:off x="1781614" y="2797304"/>
            <a:ext cx="2548716" cy="2548716"/>
          </a:xfrm>
          <a:prstGeom prst="rect">
            <a:avLst/>
          </a:prstGeom>
          <a:noFill/>
          <a:ln>
            <a:noFill/>
          </a:ln>
        </p:spPr>
      </p:pic>
      <p:pic>
        <p:nvPicPr>
          <p:cNvPr id="418" name="Google Shape;418;p20" descr="Icono Interactuar en Flat Line User Experience Icon Set"/>
          <p:cNvPicPr preferRelativeResize="0"/>
          <p:nvPr/>
        </p:nvPicPr>
        <p:blipFill rotWithShape="1">
          <a:blip r:embed="rId5">
            <a:alphaModFix/>
          </a:blip>
          <a:srcRect/>
          <a:stretch/>
        </p:blipFill>
        <p:spPr>
          <a:xfrm>
            <a:off x="7578302" y="3565200"/>
            <a:ext cx="476088" cy="658048"/>
          </a:xfrm>
          <a:prstGeom prst="rect">
            <a:avLst/>
          </a:prstGeom>
          <a:noFill/>
          <a:ln>
            <a:noFill/>
          </a:ln>
        </p:spPr>
      </p:pic>
      <p:pic>
        <p:nvPicPr>
          <p:cNvPr id="419" name="Google Shape;419;p20" descr="Falla - Iconos gratis de construcción y herramientas"/>
          <p:cNvPicPr preferRelativeResize="0"/>
          <p:nvPr/>
        </p:nvPicPr>
        <p:blipFill rotWithShape="1">
          <a:blip r:embed="rId6">
            <a:alphaModFix/>
          </a:blip>
          <a:srcRect/>
          <a:stretch/>
        </p:blipFill>
        <p:spPr>
          <a:xfrm>
            <a:off x="7523549" y="4846585"/>
            <a:ext cx="692678" cy="692678"/>
          </a:xfrm>
          <a:prstGeom prst="rect">
            <a:avLst/>
          </a:prstGeom>
          <a:noFill/>
          <a:ln>
            <a:noFill/>
          </a:ln>
        </p:spPr>
      </p:pic>
      <p:pic>
        <p:nvPicPr>
          <p:cNvPr id="420" name="Google Shape;420;p20" descr="Valor - Iconos gratis de moda"/>
          <p:cNvPicPr preferRelativeResize="0"/>
          <p:nvPr/>
        </p:nvPicPr>
        <p:blipFill rotWithShape="1">
          <a:blip r:embed="rId7">
            <a:alphaModFix/>
          </a:blip>
          <a:srcRect/>
          <a:stretch/>
        </p:blipFill>
        <p:spPr>
          <a:xfrm>
            <a:off x="7595010" y="6102717"/>
            <a:ext cx="549756" cy="549756"/>
          </a:xfrm>
          <a:prstGeom prst="rect">
            <a:avLst/>
          </a:prstGeom>
          <a:noFill/>
          <a:ln>
            <a:noFill/>
          </a:ln>
        </p:spPr>
      </p:pic>
      <p:pic>
        <p:nvPicPr>
          <p:cNvPr id="421" name="Google Shape;421;p20"/>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1"/>
          <p:cNvSpPr txBox="1"/>
          <p:nvPr/>
        </p:nvSpPr>
        <p:spPr>
          <a:xfrm>
            <a:off x="25" y="1403625"/>
            <a:ext cx="100440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4000" b="0" i="0" u="none" strike="noStrike" cap="none">
                <a:solidFill>
                  <a:srgbClr val="FFFFFF"/>
                </a:solidFill>
                <a:highlight>
                  <a:schemeClr val="accent2"/>
                </a:highlight>
                <a:latin typeface="Cabin"/>
                <a:ea typeface="Cabin"/>
                <a:cs typeface="Cabin"/>
                <a:sym typeface="Cabin"/>
              </a:rPr>
              <a:t>Mentalidad de Crecimiento</a:t>
            </a:r>
            <a:endParaRPr sz="1400" b="0" i="0" u="none" strike="noStrike" cap="none">
              <a:solidFill>
                <a:srgbClr val="FFFFFF"/>
              </a:solidFill>
              <a:highlight>
                <a:schemeClr val="accent2"/>
              </a:highlight>
              <a:latin typeface="Arial"/>
              <a:ea typeface="Arial"/>
              <a:cs typeface="Arial"/>
              <a:sym typeface="Arial"/>
            </a:endParaRPr>
          </a:p>
        </p:txBody>
      </p:sp>
      <p:pic>
        <p:nvPicPr>
          <p:cNvPr id="427" name="Google Shape;427;p21" descr="Mindset | Growing IQ Hong Kong"/>
          <p:cNvPicPr preferRelativeResize="0"/>
          <p:nvPr/>
        </p:nvPicPr>
        <p:blipFill rotWithShape="1">
          <a:blip r:embed="rId3">
            <a:alphaModFix/>
          </a:blip>
          <a:srcRect/>
          <a:stretch/>
        </p:blipFill>
        <p:spPr>
          <a:xfrm>
            <a:off x="1767815" y="2793191"/>
            <a:ext cx="3170486" cy="2849736"/>
          </a:xfrm>
          <a:prstGeom prst="rect">
            <a:avLst/>
          </a:prstGeom>
          <a:noFill/>
          <a:ln>
            <a:noFill/>
          </a:ln>
        </p:spPr>
      </p:pic>
      <p:sp>
        <p:nvSpPr>
          <p:cNvPr id="428" name="Google Shape;428;p21"/>
          <p:cNvSpPr txBox="1"/>
          <p:nvPr/>
        </p:nvSpPr>
        <p:spPr>
          <a:xfrm>
            <a:off x="2475391" y="5719128"/>
            <a:ext cx="15093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2000" b="0" i="0" u="none" strike="noStrike" cap="none">
                <a:solidFill>
                  <a:schemeClr val="dk1"/>
                </a:solidFill>
                <a:highlight>
                  <a:schemeClr val="lt2"/>
                </a:highlight>
                <a:latin typeface="Cabin"/>
                <a:ea typeface="Cabin"/>
                <a:cs typeface="Cabin"/>
                <a:sym typeface="Cabin"/>
              </a:rPr>
              <a:t>Carol Dweck</a:t>
            </a:r>
            <a:endParaRPr sz="2000" b="0" i="0" u="none" strike="noStrike" cap="none">
              <a:solidFill>
                <a:schemeClr val="dk1"/>
              </a:solidFill>
              <a:highlight>
                <a:schemeClr val="lt2"/>
              </a:highlight>
              <a:latin typeface="Cabin"/>
              <a:ea typeface="Cabin"/>
              <a:cs typeface="Cabin"/>
              <a:sym typeface="Cabin"/>
            </a:endParaRPr>
          </a:p>
        </p:txBody>
      </p:sp>
      <p:pic>
        <p:nvPicPr>
          <p:cNvPr id="429" name="Google Shape;429;p21" descr="portada Mindset: The new Psychology of Success (libro en Inglés)"/>
          <p:cNvPicPr preferRelativeResize="0"/>
          <p:nvPr/>
        </p:nvPicPr>
        <p:blipFill rotWithShape="1">
          <a:blip r:embed="rId4">
            <a:alphaModFix/>
          </a:blip>
          <a:srcRect/>
          <a:stretch/>
        </p:blipFill>
        <p:spPr>
          <a:xfrm>
            <a:off x="5810675" y="2793200"/>
            <a:ext cx="2351972" cy="3633925"/>
          </a:xfrm>
          <a:prstGeom prst="rect">
            <a:avLst/>
          </a:prstGeom>
          <a:noFill/>
          <a:ln>
            <a:noFill/>
          </a:ln>
        </p:spPr>
      </p:pic>
      <p:pic>
        <p:nvPicPr>
          <p:cNvPr id="430" name="Google Shape;430;p21"/>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2"/>
          <p:cNvSpPr/>
          <p:nvPr/>
        </p:nvSpPr>
        <p:spPr>
          <a:xfrm>
            <a:off x="1255500" y="1825817"/>
            <a:ext cx="3766500" cy="5682600"/>
          </a:xfrm>
          <a:prstGeom prst="rect">
            <a:avLst/>
          </a:prstGeom>
          <a:solidFill>
            <a:srgbClr val="8CB5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6" name="Google Shape;436;p22"/>
          <p:cNvSpPr txBox="1"/>
          <p:nvPr/>
        </p:nvSpPr>
        <p:spPr>
          <a:xfrm>
            <a:off x="1255501" y="7101178"/>
            <a:ext cx="3896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0" i="0" u="none" strike="noStrike" cap="none">
                <a:solidFill>
                  <a:srgbClr val="000000"/>
                </a:solidFill>
                <a:latin typeface="Cabin"/>
                <a:ea typeface="Cabin"/>
                <a:cs typeface="Cabin"/>
                <a:sym typeface="Cabin"/>
              </a:rPr>
              <a:t>Fuente: Mindset la actitud del éxito, Carol Dweck</a:t>
            </a:r>
            <a:endParaRPr sz="1400" b="0" i="0" u="none" strike="noStrike" cap="none">
              <a:solidFill>
                <a:srgbClr val="000000"/>
              </a:solidFill>
              <a:latin typeface="Cabin"/>
              <a:ea typeface="Cabin"/>
              <a:cs typeface="Cabin"/>
              <a:sym typeface="Cabin"/>
            </a:endParaRPr>
          </a:p>
        </p:txBody>
      </p:sp>
      <p:sp>
        <p:nvSpPr>
          <p:cNvPr id="437" name="Google Shape;437;p22"/>
          <p:cNvSpPr/>
          <p:nvPr/>
        </p:nvSpPr>
        <p:spPr>
          <a:xfrm>
            <a:off x="5022000" y="1825725"/>
            <a:ext cx="3766500" cy="5682600"/>
          </a:xfrm>
          <a:prstGeom prst="rect">
            <a:avLst/>
          </a:prstGeom>
          <a:solidFill>
            <a:srgbClr val="F0EF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8" name="Google Shape;438;p22"/>
          <p:cNvSpPr txBox="1"/>
          <p:nvPr/>
        </p:nvSpPr>
        <p:spPr>
          <a:xfrm>
            <a:off x="1" y="1206000"/>
            <a:ext cx="10044000" cy="574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2400" b="1" i="0" u="none" strike="noStrike" cap="none">
                <a:solidFill>
                  <a:srgbClr val="575757"/>
                </a:solidFill>
                <a:latin typeface="Arvo"/>
                <a:ea typeface="Arvo"/>
                <a:cs typeface="Arvo"/>
                <a:sym typeface="Arvo"/>
              </a:rPr>
              <a:t>¿CON QUÉ MENTALIDAD ME IDENTIFICO? </a:t>
            </a:r>
            <a:endParaRPr sz="2400" b="1" i="0" u="none" strike="noStrike" cap="none">
              <a:solidFill>
                <a:schemeClr val="lt1"/>
              </a:solidFill>
              <a:highlight>
                <a:srgbClr val="29A3A2"/>
              </a:highlight>
              <a:latin typeface="Arvo"/>
              <a:ea typeface="Arvo"/>
              <a:cs typeface="Arvo"/>
              <a:sym typeface="Arvo"/>
            </a:endParaRPr>
          </a:p>
        </p:txBody>
      </p:sp>
      <p:sp>
        <p:nvSpPr>
          <p:cNvPr id="439" name="Google Shape;439;p22"/>
          <p:cNvSpPr txBox="1"/>
          <p:nvPr/>
        </p:nvSpPr>
        <p:spPr>
          <a:xfrm>
            <a:off x="1491868" y="1825823"/>
            <a:ext cx="2875800" cy="574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2400" b="1" i="0" u="none" strike="noStrike" cap="none">
                <a:solidFill>
                  <a:srgbClr val="575757"/>
                </a:solidFill>
                <a:latin typeface="Arvo"/>
                <a:ea typeface="Arvo"/>
                <a:cs typeface="Arvo"/>
                <a:sym typeface="Arvo"/>
              </a:rPr>
              <a:t>MENTALIDAD </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s-CL" sz="2400" b="1" i="0" u="none" strike="noStrike" cap="none">
                <a:solidFill>
                  <a:srgbClr val="575757"/>
                </a:solidFill>
                <a:latin typeface="Arvo"/>
                <a:ea typeface="Arvo"/>
                <a:cs typeface="Arvo"/>
                <a:sym typeface="Arvo"/>
              </a:rPr>
              <a:t>FIJA</a:t>
            </a:r>
            <a:endParaRPr sz="2400" b="1" i="0" u="none" strike="noStrike" cap="none">
              <a:solidFill>
                <a:schemeClr val="lt1"/>
              </a:solidFill>
              <a:highlight>
                <a:srgbClr val="29A3A2"/>
              </a:highlight>
              <a:latin typeface="Arvo"/>
              <a:ea typeface="Arvo"/>
              <a:cs typeface="Arvo"/>
              <a:sym typeface="Arvo"/>
            </a:endParaRPr>
          </a:p>
        </p:txBody>
      </p:sp>
      <p:sp>
        <p:nvSpPr>
          <p:cNvPr id="440" name="Google Shape;440;p22"/>
          <p:cNvSpPr txBox="1"/>
          <p:nvPr/>
        </p:nvSpPr>
        <p:spPr>
          <a:xfrm>
            <a:off x="5467353" y="1791238"/>
            <a:ext cx="2875800" cy="547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2400" b="1" i="0" u="none" strike="noStrike" cap="none">
                <a:solidFill>
                  <a:srgbClr val="575757"/>
                </a:solidFill>
                <a:latin typeface="Arvo"/>
                <a:ea typeface="Arvo"/>
                <a:cs typeface="Arvo"/>
                <a:sym typeface="Arvo"/>
              </a:rPr>
              <a:t>MENTALIDAD DE CRECIMIENTO</a:t>
            </a:r>
            <a:endParaRPr sz="2400" b="1" i="0" u="none" strike="noStrike" cap="none">
              <a:solidFill>
                <a:schemeClr val="lt1"/>
              </a:solidFill>
              <a:highlight>
                <a:srgbClr val="29A3A2"/>
              </a:highlight>
              <a:latin typeface="Arvo"/>
              <a:ea typeface="Arvo"/>
              <a:cs typeface="Arvo"/>
              <a:sym typeface="Arvo"/>
            </a:endParaRPr>
          </a:p>
        </p:txBody>
      </p:sp>
      <p:sp>
        <p:nvSpPr>
          <p:cNvPr id="441" name="Google Shape;441;p22"/>
          <p:cNvSpPr/>
          <p:nvPr/>
        </p:nvSpPr>
        <p:spPr>
          <a:xfrm>
            <a:off x="1940318" y="3382966"/>
            <a:ext cx="2183700" cy="1808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El fracaso es limitante</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Evita los desafíos</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Renuncia con facilidad</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Ignora la retroalimentación</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No busca desarrollar nuevas habilidades</a:t>
            </a:r>
            <a:endParaRPr sz="1800" b="0" i="0" u="none" strike="noStrike" cap="none">
              <a:solidFill>
                <a:srgbClr val="000000"/>
              </a:solidFill>
              <a:latin typeface="Cabin"/>
              <a:ea typeface="Cabin"/>
              <a:cs typeface="Cabin"/>
              <a:sym typeface="Cabin"/>
            </a:endParaRPr>
          </a:p>
        </p:txBody>
      </p:sp>
      <p:sp>
        <p:nvSpPr>
          <p:cNvPr id="442" name="Google Shape;442;p22"/>
          <p:cNvSpPr/>
          <p:nvPr/>
        </p:nvSpPr>
        <p:spPr>
          <a:xfrm>
            <a:off x="5858999" y="3382966"/>
            <a:ext cx="2674200" cy="1808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El fracaso es una oportunidad para crecer</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Abraza los desafíos</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Persiste ante la adversidad</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Aprende de la retroalimentación</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Busca desarrollar nuevas habilidades</a:t>
            </a:r>
            <a:endParaRPr sz="1800" b="0" i="0" u="none" strike="noStrike" cap="none">
              <a:solidFill>
                <a:srgbClr val="000000"/>
              </a:solidFill>
              <a:latin typeface="Cabin"/>
              <a:ea typeface="Cabin"/>
              <a:cs typeface="Cabin"/>
              <a:sym typeface="Cabin"/>
            </a:endParaRPr>
          </a:p>
        </p:txBody>
      </p:sp>
      <p:pic>
        <p:nvPicPr>
          <p:cNvPr id="443" name="Google Shape;443;p22" descr="Icono Persona en Google Material"/>
          <p:cNvPicPr preferRelativeResize="0"/>
          <p:nvPr/>
        </p:nvPicPr>
        <p:blipFill rotWithShape="1">
          <a:blip r:embed="rId3">
            <a:alphaModFix/>
          </a:blip>
          <a:srcRect l="10895" t="12362" r="10895" b="9188"/>
          <a:stretch/>
        </p:blipFill>
        <p:spPr>
          <a:xfrm>
            <a:off x="4107615" y="3453502"/>
            <a:ext cx="1812257" cy="1817800"/>
          </a:xfrm>
          <a:prstGeom prst="rect">
            <a:avLst/>
          </a:prstGeom>
          <a:noFill/>
          <a:ln>
            <a:noFill/>
          </a:ln>
        </p:spPr>
      </p:pic>
      <p:pic>
        <p:nvPicPr>
          <p:cNvPr id="444" name="Google Shape;444;p22"/>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3"/>
          <p:cNvSpPr txBox="1"/>
          <p:nvPr/>
        </p:nvSpPr>
        <p:spPr>
          <a:xfrm>
            <a:off x="1349457" y="1386043"/>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dk2"/>
                </a:solidFill>
                <a:latin typeface="Arvo"/>
                <a:ea typeface="Arvo"/>
                <a:cs typeface="Arvo"/>
                <a:sym typeface="Arvo"/>
              </a:rPr>
              <a:t>MENTALIDAD DE </a:t>
            </a:r>
            <a:r>
              <a:rPr lang="es-CL" sz="2400" b="1" i="0" u="none" strike="noStrike" cap="none">
                <a:solidFill>
                  <a:srgbClr val="FFFFFF"/>
                </a:solidFill>
                <a:highlight>
                  <a:schemeClr val="accent2"/>
                </a:highlight>
                <a:latin typeface="Arvo"/>
                <a:ea typeface="Arvo"/>
                <a:cs typeface="Arvo"/>
                <a:sym typeface="Arvo"/>
              </a:rPr>
              <a:t>CRECIMIENTO</a:t>
            </a:r>
            <a:endParaRPr sz="2400" b="1" i="0" u="none" strike="noStrike" cap="none">
              <a:solidFill>
                <a:srgbClr val="FFFFFF"/>
              </a:solidFill>
              <a:highlight>
                <a:schemeClr val="accent2"/>
              </a:highlight>
              <a:latin typeface="Arvo"/>
              <a:ea typeface="Arvo"/>
              <a:cs typeface="Arvo"/>
              <a:sym typeface="Arvo"/>
            </a:endParaRPr>
          </a:p>
        </p:txBody>
      </p:sp>
      <p:sp>
        <p:nvSpPr>
          <p:cNvPr id="450" name="Google Shape;450;p23"/>
          <p:cNvSpPr txBox="1"/>
          <p:nvPr/>
        </p:nvSpPr>
        <p:spPr>
          <a:xfrm>
            <a:off x="1470728" y="2356465"/>
            <a:ext cx="3766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800" b="1" i="0" u="none" strike="noStrike" cap="none">
                <a:solidFill>
                  <a:srgbClr val="FFFFFF"/>
                </a:solidFill>
                <a:highlight>
                  <a:schemeClr val="accent2"/>
                </a:highlight>
                <a:latin typeface="Arvo"/>
                <a:ea typeface="Arvo"/>
                <a:cs typeface="Arvo"/>
                <a:sym typeface="Arvo"/>
              </a:rPr>
              <a:t>¿CÓMO DESARROLLARLA? </a:t>
            </a:r>
            <a:endParaRPr sz="1400" b="0" i="0" u="none" strike="noStrike" cap="none">
              <a:solidFill>
                <a:srgbClr val="FFFFFF"/>
              </a:solidFill>
              <a:highlight>
                <a:schemeClr val="accent2"/>
              </a:highlight>
              <a:latin typeface="Arial"/>
              <a:ea typeface="Arial"/>
              <a:cs typeface="Arial"/>
              <a:sym typeface="Arial"/>
            </a:endParaRPr>
          </a:p>
        </p:txBody>
      </p:sp>
      <p:sp>
        <p:nvSpPr>
          <p:cNvPr id="451" name="Google Shape;451;p23"/>
          <p:cNvSpPr txBox="1"/>
          <p:nvPr/>
        </p:nvSpPr>
        <p:spPr>
          <a:xfrm>
            <a:off x="1523894" y="3208439"/>
            <a:ext cx="6329100" cy="341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800" b="0" i="0" u="none" strike="noStrike" cap="none">
                <a:solidFill>
                  <a:srgbClr val="000000"/>
                </a:solidFill>
                <a:latin typeface="Cabin"/>
                <a:ea typeface="Cabin"/>
                <a:cs typeface="Cabin"/>
                <a:sym typeface="Cabin"/>
              </a:rPr>
              <a:t>Hay 3 estrategias para mejorar una habilidad adoptando una mentalidad </a:t>
            </a:r>
            <a:br>
              <a:rPr lang="es-CL" sz="1800" b="0" i="0" u="none" strike="noStrike" cap="none">
                <a:solidFill>
                  <a:srgbClr val="000000"/>
                </a:solidFill>
                <a:latin typeface="Cabin"/>
                <a:ea typeface="Cabin"/>
                <a:cs typeface="Cabin"/>
                <a:sym typeface="Cabin"/>
              </a:rPr>
            </a:br>
            <a:r>
              <a:rPr lang="es-CL" sz="1800" b="0" i="0" u="none" strike="noStrike" cap="none">
                <a:solidFill>
                  <a:srgbClr val="000000"/>
                </a:solidFill>
                <a:latin typeface="Cabin"/>
                <a:ea typeface="Cabin"/>
                <a:cs typeface="Cabin"/>
                <a:sym typeface="Cabin"/>
              </a:rPr>
              <a:t>de crecimiento:</a:t>
            </a:r>
            <a:br>
              <a:rPr lang="es-CL" sz="1800" b="0" i="0" u="none" strike="noStrike" cap="none">
                <a:solidFill>
                  <a:srgbClr val="000000"/>
                </a:solidFill>
                <a:latin typeface="Cabin"/>
                <a:ea typeface="Cabin"/>
                <a:cs typeface="Cabin"/>
                <a:sym typeface="Cabin"/>
              </a:rPr>
            </a:br>
            <a:br>
              <a:rPr lang="es-CL" sz="1800" b="0" i="0" u="none" strike="noStrike" cap="none">
                <a:solidFill>
                  <a:srgbClr val="000000"/>
                </a:solidFill>
                <a:latin typeface="Cabin"/>
                <a:ea typeface="Cabin"/>
                <a:cs typeface="Cabin"/>
                <a:sym typeface="Cabin"/>
              </a:rPr>
            </a:br>
            <a:r>
              <a:rPr lang="es-CL" sz="1800" b="0" i="0" u="none" strike="noStrike" cap="none">
                <a:solidFill>
                  <a:srgbClr val="000000"/>
                </a:solidFill>
                <a:latin typeface="Cabin"/>
                <a:ea typeface="Cabin"/>
                <a:cs typeface="Cabin"/>
                <a:sym typeface="Cabin"/>
              </a:rPr>
              <a:t>1. </a:t>
            </a:r>
            <a:r>
              <a:rPr lang="es-CL" sz="1800" b="1" i="0" u="none" strike="noStrike" cap="none">
                <a:solidFill>
                  <a:srgbClr val="000000"/>
                </a:solidFill>
                <a:latin typeface="Cabin"/>
                <a:ea typeface="Cabin"/>
                <a:cs typeface="Cabin"/>
                <a:sym typeface="Cabin"/>
              </a:rPr>
              <a:t>Intentar de nuevo </a:t>
            </a:r>
            <a:r>
              <a:rPr lang="es-CL" sz="1800" b="0" i="0" u="none" strike="noStrike" cap="none">
                <a:solidFill>
                  <a:srgbClr val="000000"/>
                </a:solidFill>
                <a:latin typeface="Cabin"/>
                <a:ea typeface="Cabin"/>
                <a:cs typeface="Cabin"/>
                <a:sym typeface="Cabin"/>
              </a:rPr>
              <a:t>(pues la práctica genera hábitos)</a:t>
            </a:r>
            <a:br>
              <a:rPr lang="es-CL" sz="1800" b="0" i="0" u="none" strike="noStrike" cap="none">
                <a:solidFill>
                  <a:srgbClr val="000000"/>
                </a:solidFill>
                <a:latin typeface="Cabin"/>
                <a:ea typeface="Cabin"/>
                <a:cs typeface="Cabin"/>
                <a:sym typeface="Cabin"/>
              </a:rPr>
            </a:br>
            <a:br>
              <a:rPr lang="es-CL" sz="1800" b="0" i="0" u="none" strike="noStrike" cap="none">
                <a:solidFill>
                  <a:srgbClr val="000000"/>
                </a:solidFill>
                <a:latin typeface="Cabin"/>
                <a:ea typeface="Cabin"/>
                <a:cs typeface="Cabin"/>
                <a:sym typeface="Cabin"/>
              </a:rPr>
            </a:br>
            <a:br>
              <a:rPr lang="es-CL" sz="1800" b="0" i="0" u="none" strike="noStrike" cap="none">
                <a:solidFill>
                  <a:srgbClr val="000000"/>
                </a:solidFill>
                <a:latin typeface="Cabin"/>
                <a:ea typeface="Cabin"/>
                <a:cs typeface="Cabin"/>
                <a:sym typeface="Cabin"/>
              </a:rPr>
            </a:br>
            <a:r>
              <a:rPr lang="es-CL" sz="1800" b="0" i="0" u="none" strike="noStrike" cap="none">
                <a:solidFill>
                  <a:srgbClr val="000000"/>
                </a:solidFill>
                <a:latin typeface="Cabin"/>
                <a:ea typeface="Cabin"/>
                <a:cs typeface="Cabin"/>
                <a:sym typeface="Cabin"/>
              </a:rPr>
              <a:t>2. </a:t>
            </a:r>
            <a:r>
              <a:rPr lang="es-CL" sz="1800" b="1" i="0" u="none" strike="noStrike" cap="none">
                <a:solidFill>
                  <a:srgbClr val="000000"/>
                </a:solidFill>
                <a:latin typeface="Cabin"/>
                <a:ea typeface="Cabin"/>
                <a:cs typeface="Cabin"/>
                <a:sym typeface="Cabin"/>
              </a:rPr>
              <a:t>Probar de otra forma </a:t>
            </a:r>
            <a:r>
              <a:rPr lang="es-CL" sz="1800" b="0" i="0" u="none" strike="noStrike" cap="none">
                <a:solidFill>
                  <a:srgbClr val="000000"/>
                </a:solidFill>
                <a:latin typeface="Cabin"/>
                <a:ea typeface="Cabin"/>
                <a:cs typeface="Cabin"/>
                <a:sym typeface="Cabin"/>
              </a:rPr>
              <a:t>(si la primera es evidente que no funciona)</a:t>
            </a:r>
            <a:br>
              <a:rPr lang="es-CL" sz="1800" b="0" i="0" u="none" strike="noStrike" cap="none">
                <a:solidFill>
                  <a:srgbClr val="000000"/>
                </a:solidFill>
                <a:latin typeface="Cabin"/>
                <a:ea typeface="Cabin"/>
                <a:cs typeface="Cabin"/>
                <a:sym typeface="Cabin"/>
              </a:rPr>
            </a:br>
            <a:br>
              <a:rPr lang="es-CL" sz="1800" b="0" i="0" u="none" strike="noStrike" cap="none">
                <a:solidFill>
                  <a:srgbClr val="000000"/>
                </a:solidFill>
                <a:latin typeface="Cabin"/>
                <a:ea typeface="Cabin"/>
                <a:cs typeface="Cabin"/>
                <a:sym typeface="Cabin"/>
              </a:rPr>
            </a:br>
            <a:br>
              <a:rPr lang="es-CL" sz="1800" b="0" i="0" u="none" strike="noStrike" cap="none">
                <a:solidFill>
                  <a:srgbClr val="000000"/>
                </a:solidFill>
                <a:latin typeface="Cabin"/>
                <a:ea typeface="Cabin"/>
                <a:cs typeface="Cabin"/>
                <a:sym typeface="Cabin"/>
              </a:rPr>
            </a:br>
            <a:r>
              <a:rPr lang="es-CL" sz="1800" b="0" i="0" u="none" strike="noStrike" cap="none">
                <a:solidFill>
                  <a:srgbClr val="000000"/>
                </a:solidFill>
                <a:latin typeface="Cabin"/>
                <a:ea typeface="Cabin"/>
                <a:cs typeface="Cabin"/>
                <a:sym typeface="Cabin"/>
              </a:rPr>
              <a:t>3. </a:t>
            </a:r>
            <a:r>
              <a:rPr lang="es-CL" sz="1800" b="1" i="0" u="none" strike="noStrike" cap="none">
                <a:solidFill>
                  <a:srgbClr val="000000"/>
                </a:solidFill>
                <a:latin typeface="Cabin"/>
                <a:ea typeface="Cabin"/>
                <a:cs typeface="Cabin"/>
                <a:sym typeface="Cabin"/>
              </a:rPr>
              <a:t>Pedir ayuda a otras personas </a:t>
            </a:r>
            <a:r>
              <a:rPr lang="es-CL" sz="1800" b="0" i="0" u="none" strike="noStrike" cap="none">
                <a:solidFill>
                  <a:srgbClr val="000000"/>
                </a:solidFill>
                <a:latin typeface="Cabin"/>
                <a:ea typeface="Cabin"/>
                <a:cs typeface="Cabin"/>
                <a:sym typeface="Cabin"/>
              </a:rPr>
              <a:t>(como pares o mentores)</a:t>
            </a:r>
            <a:endParaRPr sz="1800" b="0" i="0" u="none" strike="noStrike" cap="none">
              <a:solidFill>
                <a:srgbClr val="000000"/>
              </a:solidFill>
              <a:latin typeface="Cabin"/>
              <a:ea typeface="Cabin"/>
              <a:cs typeface="Cabin"/>
              <a:sym typeface="Cabin"/>
            </a:endParaRPr>
          </a:p>
        </p:txBody>
      </p:sp>
      <p:pic>
        <p:nvPicPr>
          <p:cNvPr id="452" name="Google Shape;452;p23"/>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4"/>
          <p:cNvSpPr txBox="1"/>
          <p:nvPr/>
        </p:nvSpPr>
        <p:spPr>
          <a:xfrm>
            <a:off x="761850" y="2664200"/>
            <a:ext cx="8415000" cy="78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L" sz="1800" b="1" i="0" u="none" strike="noStrike" cap="none">
                <a:solidFill>
                  <a:srgbClr val="000000"/>
                </a:solidFill>
                <a:latin typeface="Cabin"/>
                <a:ea typeface="Cabin"/>
                <a:cs typeface="Cabin"/>
                <a:sym typeface="Cabin"/>
              </a:rPr>
              <a:t>Cambiar el lenguaje </a:t>
            </a:r>
            <a:r>
              <a:rPr lang="es-CL" sz="1800" b="0" i="0" u="none" strike="noStrike" cap="none">
                <a:solidFill>
                  <a:srgbClr val="000000"/>
                </a:solidFill>
                <a:latin typeface="Cabin"/>
                <a:ea typeface="Cabin"/>
                <a:cs typeface="Cabin"/>
                <a:sym typeface="Cabin"/>
              </a:rPr>
              <a:t>de cómo percibimos una determinada situación también permite desarrollar una mentalidad de crecimiento: </a:t>
            </a:r>
            <a:br>
              <a:rPr lang="es-CL" sz="1800" b="0" i="0" u="none" strike="noStrike" cap="none">
                <a:solidFill>
                  <a:srgbClr val="000000"/>
                </a:solidFill>
                <a:latin typeface="Cabin"/>
                <a:ea typeface="Cabin"/>
                <a:cs typeface="Cabin"/>
                <a:sym typeface="Cabin"/>
              </a:rPr>
            </a:br>
            <a:endParaRPr sz="1800" b="0" i="0" u="none" strike="noStrike" cap="none">
              <a:solidFill>
                <a:srgbClr val="000000"/>
              </a:solidFill>
              <a:latin typeface="Cabin"/>
              <a:ea typeface="Cabin"/>
              <a:cs typeface="Cabin"/>
              <a:sym typeface="Cabin"/>
            </a:endParaRPr>
          </a:p>
        </p:txBody>
      </p:sp>
      <p:graphicFrame>
        <p:nvGraphicFramePr>
          <p:cNvPr id="458" name="Google Shape;458;p24"/>
          <p:cNvGraphicFramePr/>
          <p:nvPr/>
        </p:nvGraphicFramePr>
        <p:xfrm>
          <a:off x="2511001" y="3653661"/>
          <a:ext cx="5022000" cy="3574550"/>
        </p:xfrm>
        <a:graphic>
          <a:graphicData uri="http://schemas.openxmlformats.org/drawingml/2006/table">
            <a:tbl>
              <a:tblPr>
                <a:noFill/>
                <a:tableStyleId>{CB57FA32-A247-4876-B97F-2493AD9B3598}</a:tableStyleId>
              </a:tblPr>
              <a:tblGrid>
                <a:gridCol w="2511000">
                  <a:extLst>
                    <a:ext uri="{9D8B030D-6E8A-4147-A177-3AD203B41FA5}">
                      <a16:colId xmlns:a16="http://schemas.microsoft.com/office/drawing/2014/main" val="20000"/>
                    </a:ext>
                  </a:extLst>
                </a:gridCol>
                <a:gridCol w="2511000">
                  <a:extLst>
                    <a:ext uri="{9D8B030D-6E8A-4147-A177-3AD203B41FA5}">
                      <a16:colId xmlns:a16="http://schemas.microsoft.com/office/drawing/2014/main" val="20001"/>
                    </a:ext>
                  </a:extLst>
                </a:gridCol>
              </a:tblGrid>
              <a:tr h="418550">
                <a:tc>
                  <a:txBody>
                    <a:bodyPr/>
                    <a:lstStyle/>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En lugar de decir…</a:t>
                      </a:r>
                      <a:endParaRPr sz="1600" u="none" strike="noStrike" cap="none"/>
                    </a:p>
                  </a:txBody>
                  <a:tcPr marL="75350" marR="75350" marT="51600" marB="51600">
                    <a:solidFill>
                      <a:srgbClr val="F0EF6C"/>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Intenta decir…</a:t>
                      </a:r>
                      <a:endParaRPr sz="1600" u="none" strike="noStrike" cap="none"/>
                    </a:p>
                  </a:txBody>
                  <a:tcPr marL="75350" marR="75350" marT="51600" marB="51600">
                    <a:solidFill>
                      <a:srgbClr val="F0EF6C"/>
                    </a:solidFill>
                  </a:tcPr>
                </a:tc>
                <a:extLst>
                  <a:ext uri="{0D108BD9-81ED-4DB2-BD59-A6C34878D82A}">
                    <a16:rowId xmlns:a16="http://schemas.microsoft.com/office/drawing/2014/main" val="10000"/>
                  </a:ext>
                </a:extLst>
              </a:tr>
              <a:tr h="418550">
                <a:tc>
                  <a:txBody>
                    <a:bodyPr/>
                    <a:lstStyle/>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No puedo hacer esto</a:t>
                      </a:r>
                      <a:endParaRPr sz="1600" u="none" strike="noStrike" cap="none"/>
                    </a:p>
                  </a:txBody>
                  <a:tcPr marL="75350" marR="75350" marT="51600" marB="51600"/>
                </a:tc>
                <a:tc>
                  <a:txBody>
                    <a:bodyPr/>
                    <a:lstStyle/>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Necesito ayuda para entender esto</a:t>
                      </a:r>
                      <a:endParaRPr sz="1600" u="none" strike="noStrike" cap="none"/>
                    </a:p>
                  </a:txBody>
                  <a:tcPr marL="75350" marR="75350" marT="51600" marB="51600"/>
                </a:tc>
                <a:extLst>
                  <a:ext uri="{0D108BD9-81ED-4DB2-BD59-A6C34878D82A}">
                    <a16:rowId xmlns:a16="http://schemas.microsoft.com/office/drawing/2014/main" val="10001"/>
                  </a:ext>
                </a:extLst>
              </a:tr>
              <a:tr h="418550">
                <a:tc>
                  <a:txBody>
                    <a:bodyPr/>
                    <a:lstStyle/>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Esto es muy difícil</a:t>
                      </a:r>
                      <a:endParaRPr sz="1600" u="none" strike="noStrike" cap="none"/>
                    </a:p>
                  </a:txBody>
                  <a:tcPr marL="75350" marR="75350" marT="51600" marB="51600"/>
                </a:tc>
                <a:tc>
                  <a:txBody>
                    <a:bodyPr/>
                    <a:lstStyle/>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Me tomará algo de tiempo entenderlo </a:t>
                      </a:r>
                      <a:endParaRPr sz="1600" u="none" strike="noStrike" cap="none"/>
                    </a:p>
                  </a:txBody>
                  <a:tcPr marL="75350" marR="75350" marT="51600" marB="51600"/>
                </a:tc>
                <a:extLst>
                  <a:ext uri="{0D108BD9-81ED-4DB2-BD59-A6C34878D82A}">
                    <a16:rowId xmlns:a16="http://schemas.microsoft.com/office/drawing/2014/main" val="10002"/>
                  </a:ext>
                </a:extLst>
              </a:tr>
              <a:tr h="418550">
                <a:tc>
                  <a:txBody>
                    <a:bodyPr/>
                    <a:lstStyle/>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Me rindo</a:t>
                      </a:r>
                      <a:endParaRPr sz="1600" u="none" strike="noStrike" cap="none"/>
                    </a:p>
                  </a:txBody>
                  <a:tcPr marL="75350" marR="75350" marT="51600" marB="51600"/>
                </a:tc>
                <a:tc>
                  <a:txBody>
                    <a:bodyPr/>
                    <a:lstStyle/>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Podría intentarlo nuevamente</a:t>
                      </a:r>
                      <a:endParaRPr sz="1600" u="none" strike="noStrike" cap="none"/>
                    </a:p>
                  </a:txBody>
                  <a:tcPr marL="75350" marR="75350" marT="51600" marB="51600"/>
                </a:tc>
                <a:extLst>
                  <a:ext uri="{0D108BD9-81ED-4DB2-BD59-A6C34878D82A}">
                    <a16:rowId xmlns:a16="http://schemas.microsoft.com/office/drawing/2014/main" val="10003"/>
                  </a:ext>
                </a:extLst>
              </a:tr>
              <a:tr h="418550">
                <a:tc>
                  <a:txBody>
                    <a:bodyPr/>
                    <a:lstStyle/>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No soy bueno para esto</a:t>
                      </a:r>
                      <a:endParaRPr sz="1600" u="none" strike="noStrike" cap="none"/>
                    </a:p>
                  </a:txBody>
                  <a:tcPr marL="75350" marR="75350" marT="51600" marB="51600"/>
                </a:tc>
                <a:tc>
                  <a:txBody>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Todavía</a:t>
                      </a:r>
                      <a:r>
                        <a:rPr lang="es-CL" sz="2000" b="0" i="0" u="none" strike="noStrike" cap="none">
                          <a:solidFill>
                            <a:srgbClr val="000000"/>
                          </a:solidFill>
                          <a:latin typeface="Cabin"/>
                          <a:ea typeface="Cabin"/>
                          <a:cs typeface="Cabin"/>
                          <a:sym typeface="Cabin"/>
                        </a:rPr>
                        <a:t> no desarrollo este conocimiento / habilidad</a:t>
                      </a:r>
                      <a:endParaRPr sz="1600" u="none" strike="noStrike" cap="none"/>
                    </a:p>
                  </a:txBody>
                  <a:tcPr marL="75350" marR="75350" marT="51600" marB="51600"/>
                </a:tc>
                <a:extLst>
                  <a:ext uri="{0D108BD9-81ED-4DB2-BD59-A6C34878D82A}">
                    <a16:rowId xmlns:a16="http://schemas.microsoft.com/office/drawing/2014/main" val="10004"/>
                  </a:ext>
                </a:extLst>
              </a:tr>
            </a:tbl>
          </a:graphicData>
        </a:graphic>
      </p:graphicFrame>
      <p:sp>
        <p:nvSpPr>
          <p:cNvPr id="459" name="Google Shape;459;p24"/>
          <p:cNvSpPr txBox="1"/>
          <p:nvPr/>
        </p:nvSpPr>
        <p:spPr>
          <a:xfrm>
            <a:off x="761853" y="2204065"/>
            <a:ext cx="3766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800" b="1" i="0" u="none" strike="noStrike" cap="none">
                <a:solidFill>
                  <a:srgbClr val="FFFFFF"/>
                </a:solidFill>
                <a:highlight>
                  <a:schemeClr val="accent2"/>
                </a:highlight>
                <a:latin typeface="Arvo"/>
                <a:ea typeface="Arvo"/>
                <a:cs typeface="Arvo"/>
                <a:sym typeface="Arvo"/>
              </a:rPr>
              <a:t>¿CÓMO DESARROLLARLA? </a:t>
            </a:r>
            <a:endParaRPr sz="1400" b="0" i="0" u="none" strike="noStrike" cap="none">
              <a:solidFill>
                <a:srgbClr val="FFFFFF"/>
              </a:solidFill>
              <a:highlight>
                <a:schemeClr val="accent2"/>
              </a:highlight>
              <a:latin typeface="Arial"/>
              <a:ea typeface="Arial"/>
              <a:cs typeface="Arial"/>
              <a:sym typeface="Arial"/>
            </a:endParaRPr>
          </a:p>
        </p:txBody>
      </p:sp>
      <p:sp>
        <p:nvSpPr>
          <p:cNvPr id="460" name="Google Shape;460;p24"/>
          <p:cNvSpPr txBox="1"/>
          <p:nvPr/>
        </p:nvSpPr>
        <p:spPr>
          <a:xfrm>
            <a:off x="1501857" y="1538443"/>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chemeClr val="dk2"/>
                </a:solidFill>
                <a:latin typeface="Arvo"/>
                <a:ea typeface="Arvo"/>
                <a:cs typeface="Arvo"/>
                <a:sym typeface="Arvo"/>
              </a:rPr>
              <a:t>MENTALIDAD DE </a:t>
            </a:r>
            <a:r>
              <a:rPr lang="es-CL" sz="2400" b="1" i="0" u="none" strike="noStrike" cap="none">
                <a:solidFill>
                  <a:srgbClr val="FFFFFF"/>
                </a:solidFill>
                <a:highlight>
                  <a:schemeClr val="accent2"/>
                </a:highlight>
                <a:latin typeface="Arvo"/>
                <a:ea typeface="Arvo"/>
                <a:cs typeface="Arvo"/>
                <a:sym typeface="Arvo"/>
              </a:rPr>
              <a:t>CRECIMIENTO</a:t>
            </a:r>
            <a:endParaRPr sz="2400" b="1" i="0" u="none" strike="noStrike" cap="none">
              <a:solidFill>
                <a:srgbClr val="FFFFFF"/>
              </a:solidFill>
              <a:highlight>
                <a:schemeClr val="accent2"/>
              </a:highlight>
              <a:latin typeface="Arvo"/>
              <a:ea typeface="Arvo"/>
              <a:cs typeface="Arvo"/>
              <a:sym typeface="Arvo"/>
            </a:endParaRPr>
          </a:p>
        </p:txBody>
      </p:sp>
      <p:pic>
        <p:nvPicPr>
          <p:cNvPr id="461" name="Google Shape;461;p24"/>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5"/>
          <p:cNvSpPr txBox="1"/>
          <p:nvPr/>
        </p:nvSpPr>
        <p:spPr>
          <a:xfrm>
            <a:off x="6234287" y="5859550"/>
            <a:ext cx="3399600" cy="1323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4000" b="0" i="0" u="none" strike="noStrike" cap="none">
                <a:solidFill>
                  <a:srgbClr val="FFFFFF"/>
                </a:solidFill>
                <a:highlight>
                  <a:schemeClr val="accent2"/>
                </a:highlight>
                <a:latin typeface="Cabin"/>
                <a:ea typeface="Cabin"/>
                <a:cs typeface="Cabin"/>
                <a:sym typeface="Cabin"/>
              </a:rPr>
              <a:t>Mentalidad de Crecimiento</a:t>
            </a:r>
            <a:endParaRPr sz="1400" b="0" i="0" u="none" strike="noStrike" cap="none">
              <a:solidFill>
                <a:srgbClr val="FFFFFF"/>
              </a:solidFill>
              <a:highlight>
                <a:schemeClr val="accent2"/>
              </a:highlight>
              <a:latin typeface="Arial"/>
              <a:ea typeface="Arial"/>
              <a:cs typeface="Arial"/>
              <a:sym typeface="Arial"/>
            </a:endParaRPr>
          </a:p>
        </p:txBody>
      </p:sp>
      <p:sp>
        <p:nvSpPr>
          <p:cNvPr id="467" name="Google Shape;467;p25"/>
          <p:cNvSpPr txBox="1"/>
          <p:nvPr/>
        </p:nvSpPr>
        <p:spPr>
          <a:xfrm>
            <a:off x="410116" y="1894050"/>
            <a:ext cx="3666300" cy="1323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4000" b="0" i="0" u="none" strike="noStrike" cap="none">
                <a:solidFill>
                  <a:schemeClr val="dk1"/>
                </a:solidFill>
                <a:latin typeface="Cabin"/>
                <a:ea typeface="Cabin"/>
                <a:cs typeface="Cabin"/>
                <a:sym typeface="Cabin"/>
              </a:rPr>
              <a:t>Mentalidad Emprendedora</a:t>
            </a:r>
            <a:endParaRPr sz="1400" b="0" i="0" u="none" strike="noStrike" cap="none">
              <a:solidFill>
                <a:srgbClr val="000000"/>
              </a:solidFill>
              <a:latin typeface="Arial"/>
              <a:ea typeface="Arial"/>
              <a:cs typeface="Arial"/>
              <a:sym typeface="Arial"/>
            </a:endParaRPr>
          </a:p>
        </p:txBody>
      </p:sp>
      <p:pic>
        <p:nvPicPr>
          <p:cNvPr id="468" name="Google Shape;468;p25" descr="Redes - Iconos gratis de social"/>
          <p:cNvPicPr preferRelativeResize="0"/>
          <p:nvPr/>
        </p:nvPicPr>
        <p:blipFill rotWithShape="1">
          <a:blip r:embed="rId3">
            <a:alphaModFix/>
          </a:blip>
          <a:srcRect/>
          <a:stretch/>
        </p:blipFill>
        <p:spPr>
          <a:xfrm>
            <a:off x="4282112" y="3505464"/>
            <a:ext cx="1801917" cy="1801917"/>
          </a:xfrm>
          <a:prstGeom prst="rect">
            <a:avLst/>
          </a:prstGeom>
          <a:noFill/>
          <a:ln>
            <a:noFill/>
          </a:ln>
        </p:spPr>
      </p:pic>
      <p:pic>
        <p:nvPicPr>
          <p:cNvPr id="469" name="Google Shape;469;p25"/>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7739FF"/>
            </a:gs>
            <a:gs pos="17240">
              <a:srgbClr val="7739FF"/>
            </a:gs>
            <a:gs pos="67520">
              <a:srgbClr val="A31DFD"/>
            </a:gs>
            <a:gs pos="100000">
              <a:srgbClr val="CF00FB"/>
            </a:gs>
          </a:gsLst>
          <a:lin ang="2808983" scaled="0"/>
        </a:gradFill>
        <a:effectLst/>
      </p:bgPr>
    </p:bg>
    <p:spTree>
      <p:nvGrpSpPr>
        <p:cNvPr id="1" name="Shape 203"/>
        <p:cNvGrpSpPr/>
        <p:nvPr/>
      </p:nvGrpSpPr>
      <p:grpSpPr>
        <a:xfrm>
          <a:off x="0" y="0"/>
          <a:ext cx="0" cy="0"/>
          <a:chOff x="0" y="0"/>
          <a:chExt cx="0" cy="0"/>
        </a:xfrm>
      </p:grpSpPr>
      <p:pic>
        <p:nvPicPr>
          <p:cNvPr id="204" name="Google Shape;204;g2b93100fb3e_0_8" descr="Imagen"/>
          <p:cNvPicPr preferRelativeResize="0"/>
          <p:nvPr/>
        </p:nvPicPr>
        <p:blipFill rotWithShape="1">
          <a:blip r:embed="rId3">
            <a:alphaModFix/>
          </a:blip>
          <a:srcRect/>
          <a:stretch/>
        </p:blipFill>
        <p:spPr>
          <a:xfrm>
            <a:off x="3204990" y="3315942"/>
            <a:ext cx="3634020" cy="1108115"/>
          </a:xfrm>
          <a:prstGeom prst="rect">
            <a:avLst/>
          </a:prstGeom>
          <a:noFill/>
          <a:ln>
            <a:noFill/>
          </a:ln>
        </p:spPr>
      </p:pic>
      <p:pic>
        <p:nvPicPr>
          <p:cNvPr id="205" name="Google Shape;205;g2b93100fb3e_0_8" descr="Logotipo&#10;&#10;Descripción generada automáticamente"/>
          <p:cNvPicPr preferRelativeResize="0"/>
          <p:nvPr/>
        </p:nvPicPr>
        <p:blipFill rotWithShape="1">
          <a:blip r:embed="rId4">
            <a:alphaModFix/>
          </a:blip>
          <a:srcRect r="4370"/>
          <a:stretch/>
        </p:blipFill>
        <p:spPr>
          <a:xfrm>
            <a:off x="0" y="0"/>
            <a:ext cx="3836381" cy="13602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27" descr="El liderazgo timeline | Timetoast timelines"/>
          <p:cNvPicPr preferRelativeResize="0"/>
          <p:nvPr/>
        </p:nvPicPr>
        <p:blipFill rotWithShape="1">
          <a:blip r:embed="rId3">
            <a:alphaModFix/>
          </a:blip>
          <a:srcRect/>
          <a:stretch/>
        </p:blipFill>
        <p:spPr>
          <a:xfrm>
            <a:off x="1626362" y="2958484"/>
            <a:ext cx="2065262" cy="2247772"/>
          </a:xfrm>
          <a:prstGeom prst="rect">
            <a:avLst/>
          </a:prstGeom>
          <a:noFill/>
          <a:ln>
            <a:noFill/>
          </a:ln>
        </p:spPr>
      </p:pic>
      <p:sp>
        <p:nvSpPr>
          <p:cNvPr id="485" name="Google Shape;485;p27"/>
          <p:cNvSpPr txBox="1"/>
          <p:nvPr/>
        </p:nvSpPr>
        <p:spPr>
          <a:xfrm>
            <a:off x="1456744" y="5309474"/>
            <a:ext cx="24045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400" b="0" i="0" u="none" strike="noStrike" cap="none">
                <a:solidFill>
                  <a:srgbClr val="000000"/>
                </a:solidFill>
                <a:latin typeface="Cabin"/>
                <a:ea typeface="Cabin"/>
                <a:cs typeface="Cabin"/>
                <a:sym typeface="Cabin"/>
              </a:rPr>
              <a:t>David McClelland, profesor de la Universidad de Harvard</a:t>
            </a:r>
            <a:endParaRPr sz="1400" b="0" i="0" u="none" strike="noStrike" cap="none">
              <a:solidFill>
                <a:srgbClr val="000000"/>
              </a:solidFill>
              <a:latin typeface="Arial"/>
              <a:ea typeface="Arial"/>
              <a:cs typeface="Arial"/>
              <a:sym typeface="Arial"/>
            </a:endParaRPr>
          </a:p>
        </p:txBody>
      </p:sp>
      <p:sp>
        <p:nvSpPr>
          <p:cNvPr id="486" name="Google Shape;486;p27"/>
          <p:cNvSpPr txBox="1"/>
          <p:nvPr/>
        </p:nvSpPr>
        <p:spPr>
          <a:xfrm>
            <a:off x="2302965" y="1403616"/>
            <a:ext cx="52707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4000" b="0" i="0" u="none" strike="noStrike" cap="none">
                <a:solidFill>
                  <a:srgbClr val="FFFFFF"/>
                </a:solidFill>
                <a:highlight>
                  <a:schemeClr val="accent2"/>
                </a:highlight>
                <a:latin typeface="Cabin"/>
                <a:ea typeface="Cabin"/>
                <a:cs typeface="Cabin"/>
                <a:sym typeface="Cabin"/>
              </a:rPr>
              <a:t>Teoría de la necesidad</a:t>
            </a:r>
            <a:endParaRPr sz="1400" b="0" i="0" u="none" strike="noStrike" cap="none">
              <a:solidFill>
                <a:srgbClr val="FFFFFF"/>
              </a:solidFill>
              <a:highlight>
                <a:schemeClr val="accent2"/>
              </a:highlight>
              <a:latin typeface="Arial"/>
              <a:ea typeface="Arial"/>
              <a:cs typeface="Arial"/>
              <a:sym typeface="Arial"/>
            </a:endParaRPr>
          </a:p>
        </p:txBody>
      </p:sp>
      <p:sp>
        <p:nvSpPr>
          <p:cNvPr id="487" name="Google Shape;487;p27"/>
          <p:cNvSpPr/>
          <p:nvPr/>
        </p:nvSpPr>
        <p:spPr>
          <a:xfrm>
            <a:off x="6628657" y="2899201"/>
            <a:ext cx="1537200" cy="997500"/>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Necesidad de Logro</a:t>
            </a:r>
            <a:endParaRPr sz="1600" b="0" i="0" u="none" strike="noStrike" cap="none">
              <a:solidFill>
                <a:srgbClr val="000000"/>
              </a:solidFill>
              <a:latin typeface="Cabin"/>
              <a:ea typeface="Cabin"/>
              <a:cs typeface="Cabin"/>
              <a:sym typeface="Cabin"/>
            </a:endParaRPr>
          </a:p>
        </p:txBody>
      </p:sp>
      <p:sp>
        <p:nvSpPr>
          <p:cNvPr id="488" name="Google Shape;488;p27"/>
          <p:cNvSpPr/>
          <p:nvPr/>
        </p:nvSpPr>
        <p:spPr>
          <a:xfrm>
            <a:off x="6628657" y="4151967"/>
            <a:ext cx="1537200" cy="9975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Necesidad de Afiliación</a:t>
            </a:r>
            <a:endParaRPr sz="1600" b="0" i="0" u="none" strike="noStrike" cap="none">
              <a:solidFill>
                <a:srgbClr val="000000"/>
              </a:solidFill>
              <a:latin typeface="Cabin"/>
              <a:ea typeface="Cabin"/>
              <a:cs typeface="Cabin"/>
              <a:sym typeface="Cabin"/>
            </a:endParaRPr>
          </a:p>
        </p:txBody>
      </p:sp>
      <p:sp>
        <p:nvSpPr>
          <p:cNvPr id="489" name="Google Shape;489;p27"/>
          <p:cNvSpPr/>
          <p:nvPr/>
        </p:nvSpPr>
        <p:spPr>
          <a:xfrm>
            <a:off x="6628657" y="5539068"/>
            <a:ext cx="1537200" cy="997500"/>
          </a:xfrm>
          <a:prstGeom prst="roundRect">
            <a:avLst>
              <a:gd name="adj" fmla="val 16667"/>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Necesidad de poder</a:t>
            </a:r>
            <a:endParaRPr sz="1400" b="0" i="0" u="none" strike="noStrike" cap="none">
              <a:solidFill>
                <a:srgbClr val="000000"/>
              </a:solidFill>
              <a:latin typeface="Arial"/>
              <a:ea typeface="Arial"/>
              <a:cs typeface="Arial"/>
              <a:sym typeface="Arial"/>
            </a:endParaRPr>
          </a:p>
        </p:txBody>
      </p:sp>
      <p:cxnSp>
        <p:nvCxnSpPr>
          <p:cNvPr id="490" name="Google Shape;490;p27"/>
          <p:cNvCxnSpPr/>
          <p:nvPr/>
        </p:nvCxnSpPr>
        <p:spPr>
          <a:xfrm>
            <a:off x="6049480" y="3478717"/>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491" name="Google Shape;491;p27"/>
          <p:cNvCxnSpPr/>
          <p:nvPr/>
        </p:nvCxnSpPr>
        <p:spPr>
          <a:xfrm>
            <a:off x="6049480" y="4693142"/>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492" name="Google Shape;492;p27"/>
          <p:cNvCxnSpPr/>
          <p:nvPr/>
        </p:nvCxnSpPr>
        <p:spPr>
          <a:xfrm>
            <a:off x="6049480" y="6017020"/>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493" name="Google Shape;493;p27"/>
          <p:cNvCxnSpPr/>
          <p:nvPr/>
        </p:nvCxnSpPr>
        <p:spPr>
          <a:xfrm>
            <a:off x="6049479" y="3452072"/>
            <a:ext cx="0" cy="2585700"/>
          </a:xfrm>
          <a:prstGeom prst="straightConnector1">
            <a:avLst/>
          </a:prstGeom>
          <a:noFill/>
          <a:ln w="38100" cap="flat" cmpd="sng">
            <a:solidFill>
              <a:srgbClr val="3A484F"/>
            </a:solidFill>
            <a:prstDash val="solid"/>
            <a:round/>
            <a:headEnd type="none" w="sm" len="sm"/>
            <a:tailEnd type="none" w="sm" len="sm"/>
          </a:ln>
        </p:spPr>
      </p:cxnSp>
      <p:sp>
        <p:nvSpPr>
          <p:cNvPr id="494" name="Google Shape;494;p27"/>
          <p:cNvSpPr txBox="1"/>
          <p:nvPr/>
        </p:nvSpPr>
        <p:spPr>
          <a:xfrm>
            <a:off x="4194775" y="4293679"/>
            <a:ext cx="1667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2000" b="0" i="0" u="none" strike="noStrike" cap="none">
                <a:solidFill>
                  <a:srgbClr val="000000"/>
                </a:solidFill>
                <a:highlight>
                  <a:schemeClr val="lt2"/>
                </a:highlight>
                <a:latin typeface="Cabin"/>
                <a:ea typeface="Cabin"/>
                <a:cs typeface="Cabin"/>
                <a:sym typeface="Cabin"/>
              </a:rPr>
              <a:t>Motivación de un individuo </a:t>
            </a:r>
            <a:endParaRPr sz="1400" b="0" i="0" u="none" strike="noStrike" cap="none">
              <a:solidFill>
                <a:srgbClr val="000000"/>
              </a:solidFill>
              <a:highlight>
                <a:schemeClr val="lt2"/>
              </a:highlight>
              <a:latin typeface="Arial"/>
              <a:ea typeface="Arial"/>
              <a:cs typeface="Arial"/>
              <a:sym typeface="Arial"/>
            </a:endParaRPr>
          </a:p>
        </p:txBody>
      </p:sp>
      <p:pic>
        <p:nvPicPr>
          <p:cNvPr id="495" name="Google Shape;495;p27"/>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animEffect transition="in" filter="fade">
                                      <p:cBhvr>
                                        <p:cTn id="7" dur="500"/>
                                        <p:tgtEl>
                                          <p:spTgt spid="4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8"/>
                                        </p:tgtEl>
                                        <p:attrNameLst>
                                          <p:attrName>style.visibility</p:attrName>
                                        </p:attrNameLst>
                                      </p:cBhvr>
                                      <p:to>
                                        <p:strVal val="visible"/>
                                      </p:to>
                                    </p:set>
                                    <p:animEffect transition="in" filter="fade">
                                      <p:cBhvr>
                                        <p:cTn id="12" dur="500"/>
                                        <p:tgtEl>
                                          <p:spTgt spid="4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9"/>
                                        </p:tgtEl>
                                        <p:attrNameLst>
                                          <p:attrName>style.visibility</p:attrName>
                                        </p:attrNameLst>
                                      </p:cBhvr>
                                      <p:to>
                                        <p:strVal val="visible"/>
                                      </p:to>
                                    </p:set>
                                    <p:animEffect transition="in" filter="fade">
                                      <p:cBhvr>
                                        <p:cTn id="17" dur="5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8"/>
          <p:cNvSpPr/>
          <p:nvPr/>
        </p:nvSpPr>
        <p:spPr>
          <a:xfrm>
            <a:off x="1568474" y="1606252"/>
            <a:ext cx="6907200" cy="1041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CL" sz="1800" b="0" i="0" u="none" strike="noStrike" cap="none">
                <a:solidFill>
                  <a:srgbClr val="000000"/>
                </a:solidFill>
                <a:latin typeface="Cabin"/>
                <a:ea typeface="Cabin"/>
                <a:cs typeface="Cabin"/>
                <a:sym typeface="Cabin"/>
              </a:rPr>
              <a:t>Características que se repiten en los emprendedores de éxito motivados por alguna de las 3 necesidades.</a:t>
            </a:r>
            <a:endParaRPr sz="1400" b="0" i="0" u="none" strike="noStrike" cap="none">
              <a:solidFill>
                <a:srgbClr val="000000"/>
              </a:solidFill>
              <a:latin typeface="Arial"/>
              <a:ea typeface="Arial"/>
              <a:cs typeface="Arial"/>
              <a:sym typeface="Arial"/>
            </a:endParaRPr>
          </a:p>
        </p:txBody>
      </p:sp>
      <p:sp>
        <p:nvSpPr>
          <p:cNvPr id="501" name="Google Shape;501;p28"/>
          <p:cNvSpPr/>
          <p:nvPr/>
        </p:nvSpPr>
        <p:spPr>
          <a:xfrm>
            <a:off x="2228164" y="3504381"/>
            <a:ext cx="1668300" cy="997500"/>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Buscar Oportunidades</a:t>
            </a:r>
            <a:endParaRPr sz="1600" b="0" i="0" u="none" strike="noStrike" cap="none">
              <a:solidFill>
                <a:srgbClr val="000000"/>
              </a:solidFill>
              <a:latin typeface="Cabin"/>
              <a:ea typeface="Cabin"/>
              <a:cs typeface="Cabin"/>
              <a:sym typeface="Cabin"/>
            </a:endParaRPr>
          </a:p>
        </p:txBody>
      </p:sp>
      <p:sp>
        <p:nvSpPr>
          <p:cNvPr id="502" name="Google Shape;502;p28"/>
          <p:cNvSpPr/>
          <p:nvPr/>
        </p:nvSpPr>
        <p:spPr>
          <a:xfrm>
            <a:off x="4210631" y="3509377"/>
            <a:ext cx="1575000" cy="997500"/>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Ser persistente</a:t>
            </a:r>
            <a:endParaRPr sz="1600" b="0" i="0" u="none" strike="noStrike" cap="none">
              <a:solidFill>
                <a:srgbClr val="000000"/>
              </a:solidFill>
              <a:latin typeface="Cabin"/>
              <a:ea typeface="Cabin"/>
              <a:cs typeface="Cabin"/>
              <a:sym typeface="Cabin"/>
            </a:endParaRPr>
          </a:p>
        </p:txBody>
      </p:sp>
      <p:sp>
        <p:nvSpPr>
          <p:cNvPr id="503" name="Google Shape;503;p28"/>
          <p:cNvSpPr/>
          <p:nvPr/>
        </p:nvSpPr>
        <p:spPr>
          <a:xfrm>
            <a:off x="6206203" y="3509377"/>
            <a:ext cx="1607400" cy="997500"/>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Correr riesgos calculados</a:t>
            </a:r>
            <a:endParaRPr sz="1600" b="0" i="0" u="none" strike="noStrike" cap="none">
              <a:solidFill>
                <a:srgbClr val="000000"/>
              </a:solidFill>
              <a:latin typeface="Cabin"/>
              <a:ea typeface="Cabin"/>
              <a:cs typeface="Cabin"/>
              <a:sym typeface="Cabin"/>
            </a:endParaRPr>
          </a:p>
        </p:txBody>
      </p:sp>
      <p:sp>
        <p:nvSpPr>
          <p:cNvPr id="504" name="Google Shape;504;p28"/>
          <p:cNvSpPr/>
          <p:nvPr/>
        </p:nvSpPr>
        <p:spPr>
          <a:xfrm>
            <a:off x="1355421" y="5688251"/>
            <a:ext cx="1537200" cy="9975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Fijar Metas</a:t>
            </a:r>
            <a:endParaRPr sz="1600" b="0" i="0" u="none" strike="noStrike" cap="none">
              <a:solidFill>
                <a:srgbClr val="000000"/>
              </a:solidFill>
              <a:latin typeface="Cabin"/>
              <a:ea typeface="Cabin"/>
              <a:cs typeface="Cabin"/>
              <a:sym typeface="Cabin"/>
            </a:endParaRPr>
          </a:p>
        </p:txBody>
      </p:sp>
      <p:sp>
        <p:nvSpPr>
          <p:cNvPr id="505" name="Google Shape;505;p28"/>
          <p:cNvSpPr/>
          <p:nvPr/>
        </p:nvSpPr>
        <p:spPr>
          <a:xfrm>
            <a:off x="2998675" y="5688251"/>
            <a:ext cx="1795500" cy="9975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Planificación sistemática y control</a:t>
            </a:r>
            <a:endParaRPr sz="1400" b="0" i="0" u="none" strike="noStrike" cap="none">
              <a:solidFill>
                <a:srgbClr val="000000"/>
              </a:solidFill>
              <a:latin typeface="Arial"/>
              <a:ea typeface="Arial"/>
              <a:cs typeface="Arial"/>
              <a:sym typeface="Arial"/>
            </a:endParaRPr>
          </a:p>
        </p:txBody>
      </p:sp>
      <p:sp>
        <p:nvSpPr>
          <p:cNvPr id="506" name="Google Shape;506;p28"/>
          <p:cNvSpPr/>
          <p:nvPr/>
        </p:nvSpPr>
        <p:spPr>
          <a:xfrm>
            <a:off x="4976649" y="5688251"/>
            <a:ext cx="1795500" cy="997500"/>
          </a:xfrm>
          <a:prstGeom prst="roundRect">
            <a:avLst>
              <a:gd name="adj" fmla="val 16667"/>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Ser persuasivo y construir redes de apoyo</a:t>
            </a:r>
            <a:endParaRPr sz="1400" b="0" i="0" u="none" strike="noStrike" cap="none">
              <a:solidFill>
                <a:srgbClr val="000000"/>
              </a:solidFill>
              <a:latin typeface="Arial"/>
              <a:ea typeface="Arial"/>
              <a:cs typeface="Arial"/>
              <a:sym typeface="Arial"/>
            </a:endParaRPr>
          </a:p>
        </p:txBody>
      </p:sp>
      <p:sp>
        <p:nvSpPr>
          <p:cNvPr id="507" name="Google Shape;507;p28"/>
          <p:cNvSpPr/>
          <p:nvPr/>
        </p:nvSpPr>
        <p:spPr>
          <a:xfrm>
            <a:off x="6877997" y="5688251"/>
            <a:ext cx="1795500" cy="997500"/>
          </a:xfrm>
          <a:prstGeom prst="roundRect">
            <a:avLst>
              <a:gd name="adj" fmla="val 16667"/>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Tener autoconfianza e independencia</a:t>
            </a:r>
            <a:endParaRPr sz="1600" b="0" i="0" u="none" strike="noStrike" cap="none">
              <a:solidFill>
                <a:srgbClr val="000000"/>
              </a:solidFill>
              <a:latin typeface="Cabin"/>
              <a:ea typeface="Cabin"/>
              <a:cs typeface="Cabin"/>
              <a:sym typeface="Cabin"/>
            </a:endParaRPr>
          </a:p>
        </p:txBody>
      </p:sp>
      <p:sp>
        <p:nvSpPr>
          <p:cNvPr id="508" name="Google Shape;508;p28"/>
          <p:cNvSpPr/>
          <p:nvPr/>
        </p:nvSpPr>
        <p:spPr>
          <a:xfrm>
            <a:off x="3758508" y="2953940"/>
            <a:ext cx="2436300" cy="371700"/>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Necesidad de Logro</a:t>
            </a:r>
            <a:endParaRPr sz="1600" b="0" i="0" u="none" strike="noStrike" cap="none">
              <a:solidFill>
                <a:srgbClr val="000000"/>
              </a:solidFill>
              <a:latin typeface="Cabin"/>
              <a:ea typeface="Cabin"/>
              <a:cs typeface="Cabin"/>
              <a:sym typeface="Cabin"/>
            </a:endParaRPr>
          </a:p>
        </p:txBody>
      </p:sp>
      <p:sp>
        <p:nvSpPr>
          <p:cNvPr id="509" name="Google Shape;509;p28"/>
          <p:cNvSpPr/>
          <p:nvPr/>
        </p:nvSpPr>
        <p:spPr>
          <a:xfrm>
            <a:off x="1864921" y="5237313"/>
            <a:ext cx="2267400" cy="2946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Necesidad de Afiliación</a:t>
            </a:r>
            <a:endParaRPr sz="1600" b="0" i="0" u="none" strike="noStrike" cap="none">
              <a:solidFill>
                <a:srgbClr val="000000"/>
              </a:solidFill>
              <a:latin typeface="Cabin"/>
              <a:ea typeface="Cabin"/>
              <a:cs typeface="Cabin"/>
              <a:sym typeface="Cabin"/>
            </a:endParaRPr>
          </a:p>
        </p:txBody>
      </p:sp>
      <p:sp>
        <p:nvSpPr>
          <p:cNvPr id="510" name="Google Shape;510;p28"/>
          <p:cNvSpPr/>
          <p:nvPr/>
        </p:nvSpPr>
        <p:spPr>
          <a:xfrm>
            <a:off x="5401691" y="5222651"/>
            <a:ext cx="2740500" cy="298500"/>
          </a:xfrm>
          <a:prstGeom prst="roundRect">
            <a:avLst>
              <a:gd name="adj" fmla="val 16667"/>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0" i="0" u="none" strike="noStrike" cap="none">
                <a:solidFill>
                  <a:srgbClr val="000000"/>
                </a:solidFill>
                <a:latin typeface="Cabin"/>
                <a:ea typeface="Cabin"/>
                <a:cs typeface="Cabin"/>
                <a:sym typeface="Cabin"/>
              </a:rPr>
              <a:t>Necesidad de poder</a:t>
            </a:r>
            <a:endParaRPr sz="1400" b="0" i="0" u="none" strike="noStrike" cap="none">
              <a:solidFill>
                <a:srgbClr val="000000"/>
              </a:solidFill>
              <a:latin typeface="Arial"/>
              <a:ea typeface="Arial"/>
              <a:cs typeface="Arial"/>
              <a:sym typeface="Arial"/>
            </a:endParaRPr>
          </a:p>
        </p:txBody>
      </p:sp>
      <p:pic>
        <p:nvPicPr>
          <p:cNvPr id="511" name="Google Shape;511;p28"/>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500"/>
                                        <p:tgtEl>
                                          <p:spTgt spid="5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2"/>
                                        </p:tgtEl>
                                        <p:attrNameLst>
                                          <p:attrName>style.visibility</p:attrName>
                                        </p:attrNameLst>
                                      </p:cBhvr>
                                      <p:to>
                                        <p:strVal val="visible"/>
                                      </p:to>
                                    </p:set>
                                    <p:animEffect transition="in" filter="fade">
                                      <p:cBhvr>
                                        <p:cTn id="12" dur="500"/>
                                        <p:tgtEl>
                                          <p:spTgt spid="5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3"/>
                                        </p:tgtEl>
                                        <p:attrNameLst>
                                          <p:attrName>style.visibility</p:attrName>
                                        </p:attrNameLst>
                                      </p:cBhvr>
                                      <p:to>
                                        <p:strVal val="visible"/>
                                      </p:to>
                                    </p:set>
                                    <p:animEffect transition="in" filter="fade">
                                      <p:cBhvr>
                                        <p:cTn id="17" dur="500"/>
                                        <p:tgtEl>
                                          <p:spTgt spid="5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4"/>
                                        </p:tgtEl>
                                        <p:attrNameLst>
                                          <p:attrName>style.visibility</p:attrName>
                                        </p:attrNameLst>
                                      </p:cBhvr>
                                      <p:to>
                                        <p:strVal val="visible"/>
                                      </p:to>
                                    </p:set>
                                    <p:animEffect transition="in" filter="fade">
                                      <p:cBhvr>
                                        <p:cTn id="22" dur="500"/>
                                        <p:tgtEl>
                                          <p:spTgt spid="5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5"/>
                                        </p:tgtEl>
                                        <p:attrNameLst>
                                          <p:attrName>style.visibility</p:attrName>
                                        </p:attrNameLst>
                                      </p:cBhvr>
                                      <p:to>
                                        <p:strVal val="visible"/>
                                      </p:to>
                                    </p:set>
                                    <p:animEffect transition="in" filter="fade">
                                      <p:cBhvr>
                                        <p:cTn id="27" dur="500"/>
                                        <p:tgtEl>
                                          <p:spTgt spid="5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6"/>
                                        </p:tgtEl>
                                        <p:attrNameLst>
                                          <p:attrName>style.visibility</p:attrName>
                                        </p:attrNameLst>
                                      </p:cBhvr>
                                      <p:to>
                                        <p:strVal val="visible"/>
                                      </p:to>
                                    </p:set>
                                    <p:animEffect transition="in" filter="fade">
                                      <p:cBhvr>
                                        <p:cTn id="32" dur="500"/>
                                        <p:tgtEl>
                                          <p:spTgt spid="50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7"/>
                                        </p:tgtEl>
                                        <p:attrNameLst>
                                          <p:attrName>style.visibility</p:attrName>
                                        </p:attrNameLst>
                                      </p:cBhvr>
                                      <p:to>
                                        <p:strVal val="visible"/>
                                      </p:to>
                                    </p:set>
                                    <p:animEffect transition="in" filter="fade">
                                      <p:cBhvr>
                                        <p:cTn id="37" dur="500"/>
                                        <p:tgtEl>
                                          <p:spTgt spid="50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8"/>
                                        </p:tgtEl>
                                        <p:attrNameLst>
                                          <p:attrName>style.visibility</p:attrName>
                                        </p:attrNameLst>
                                      </p:cBhvr>
                                      <p:to>
                                        <p:strVal val="visible"/>
                                      </p:to>
                                    </p:set>
                                    <p:animEffect transition="in" filter="fade">
                                      <p:cBhvr>
                                        <p:cTn id="42" dur="500"/>
                                        <p:tgtEl>
                                          <p:spTgt spid="50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9"/>
                                        </p:tgtEl>
                                        <p:attrNameLst>
                                          <p:attrName>style.visibility</p:attrName>
                                        </p:attrNameLst>
                                      </p:cBhvr>
                                      <p:to>
                                        <p:strVal val="visible"/>
                                      </p:to>
                                    </p:set>
                                    <p:animEffect transition="in" filter="fade">
                                      <p:cBhvr>
                                        <p:cTn id="47" dur="500"/>
                                        <p:tgtEl>
                                          <p:spTgt spid="50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0"/>
                                        </p:tgtEl>
                                        <p:attrNameLst>
                                          <p:attrName>style.visibility</p:attrName>
                                        </p:attrNameLst>
                                      </p:cBhvr>
                                      <p:to>
                                        <p:strVal val="visible"/>
                                      </p:to>
                                    </p:set>
                                    <p:animEffect transition="in" filter="fade">
                                      <p:cBhvr>
                                        <p:cTn id="52" dur="5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2b93100fb3e_0_184"/>
          <p:cNvSpPr txBox="1"/>
          <p:nvPr/>
        </p:nvSpPr>
        <p:spPr>
          <a:xfrm>
            <a:off x="0" y="6858700"/>
            <a:ext cx="10044000" cy="6156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sz="2800" b="1">
                <a:solidFill>
                  <a:srgbClr val="FFFFFF"/>
                </a:solidFill>
                <a:latin typeface="Cabin"/>
                <a:ea typeface="Cabin"/>
                <a:cs typeface="Cabin"/>
                <a:sym typeface="Cabin"/>
              </a:rPr>
              <a:t>Clase 2</a:t>
            </a:r>
            <a:endParaRPr sz="2800" b="1">
              <a:solidFill>
                <a:srgbClr val="FFFFFF"/>
              </a:solidFill>
              <a:latin typeface="Cabin"/>
              <a:ea typeface="Cabin"/>
              <a:cs typeface="Cabin"/>
              <a:sym typeface="Cabin"/>
            </a:endParaRPr>
          </a:p>
        </p:txBody>
      </p:sp>
      <p:sp>
        <p:nvSpPr>
          <p:cNvPr id="543" name="Google Shape;543;g2b93100fb3e_0_184"/>
          <p:cNvSpPr txBox="1"/>
          <p:nvPr/>
        </p:nvSpPr>
        <p:spPr>
          <a:xfrm>
            <a:off x="1559401" y="4486800"/>
            <a:ext cx="7828200" cy="8274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MENTALIDAD</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EMPRENDEDORA  </a:t>
            </a:r>
            <a:endParaRPr sz="6000" b="1" i="0" u="none" strike="noStrike" cap="none">
              <a:solidFill>
                <a:schemeClr val="dk1"/>
              </a:solidFill>
              <a:latin typeface="Arvo"/>
              <a:ea typeface="Arvo"/>
              <a:cs typeface="Arvo"/>
              <a:sym typeface="Arvo"/>
            </a:endParaRPr>
          </a:p>
        </p:txBody>
      </p:sp>
      <p:pic>
        <p:nvPicPr>
          <p:cNvPr id="544" name="Google Shape;544;g2b93100fb3e_0_184"/>
          <p:cNvPicPr preferRelativeResize="0"/>
          <p:nvPr/>
        </p:nvPicPr>
        <p:blipFill rotWithShape="1">
          <a:blip r:embed="rId3">
            <a:alphaModFix/>
          </a:blip>
          <a:srcRect l="4003"/>
          <a:stretch/>
        </p:blipFill>
        <p:spPr>
          <a:xfrm>
            <a:off x="922488" y="1827575"/>
            <a:ext cx="1972575" cy="2305400"/>
          </a:xfrm>
          <a:prstGeom prst="rect">
            <a:avLst/>
          </a:prstGeom>
          <a:noFill/>
          <a:ln>
            <a:noFill/>
          </a:ln>
        </p:spPr>
      </p:pic>
      <p:pic>
        <p:nvPicPr>
          <p:cNvPr id="545" name="Google Shape;545;g2b93100fb3e_0_184"/>
          <p:cNvPicPr preferRelativeResize="0"/>
          <p:nvPr/>
        </p:nvPicPr>
        <p:blipFill rotWithShape="1">
          <a:blip r:embed="rId4">
            <a:alphaModFix/>
          </a:blip>
          <a:srcRect/>
          <a:stretch/>
        </p:blipFill>
        <p:spPr>
          <a:xfrm>
            <a:off x="6154465" y="1827550"/>
            <a:ext cx="1382648" cy="1682808"/>
          </a:xfrm>
          <a:prstGeom prst="rect">
            <a:avLst/>
          </a:prstGeom>
          <a:noFill/>
          <a:ln>
            <a:noFill/>
          </a:ln>
        </p:spPr>
      </p:pic>
      <p:pic>
        <p:nvPicPr>
          <p:cNvPr id="546" name="Google Shape;546;g2b93100fb3e_0_184"/>
          <p:cNvPicPr preferRelativeResize="0"/>
          <p:nvPr/>
        </p:nvPicPr>
        <p:blipFill rotWithShape="1">
          <a:blip r:embed="rId5">
            <a:alphaModFix/>
          </a:blip>
          <a:srcRect/>
          <a:stretch/>
        </p:blipFill>
        <p:spPr>
          <a:xfrm>
            <a:off x="4653820" y="1778350"/>
            <a:ext cx="1712349" cy="1754631"/>
          </a:xfrm>
          <a:prstGeom prst="rect">
            <a:avLst/>
          </a:prstGeom>
          <a:noFill/>
          <a:ln>
            <a:noFill/>
          </a:ln>
        </p:spPr>
      </p:pic>
      <p:pic>
        <p:nvPicPr>
          <p:cNvPr id="547" name="Google Shape;547;g2b93100fb3e_0_184"/>
          <p:cNvPicPr preferRelativeResize="0"/>
          <p:nvPr/>
        </p:nvPicPr>
        <p:blipFill rotWithShape="1">
          <a:blip r:embed="rId6">
            <a:alphaModFix/>
          </a:blip>
          <a:srcRect l="5195" r="8074"/>
          <a:stretch/>
        </p:blipFill>
        <p:spPr>
          <a:xfrm>
            <a:off x="2833774" y="1827565"/>
            <a:ext cx="1655765" cy="2455336"/>
          </a:xfrm>
          <a:prstGeom prst="rect">
            <a:avLst/>
          </a:prstGeom>
          <a:noFill/>
          <a:ln>
            <a:noFill/>
          </a:ln>
        </p:spPr>
      </p:pic>
      <p:pic>
        <p:nvPicPr>
          <p:cNvPr id="548" name="Google Shape;548;g2b93100fb3e_0_184"/>
          <p:cNvPicPr preferRelativeResize="0"/>
          <p:nvPr/>
        </p:nvPicPr>
        <p:blipFill rotWithShape="1">
          <a:blip r:embed="rId7">
            <a:alphaModFix/>
          </a:blip>
          <a:srcRect/>
          <a:stretch/>
        </p:blipFill>
        <p:spPr>
          <a:xfrm>
            <a:off x="7409160" y="1847938"/>
            <a:ext cx="1712349" cy="1762501"/>
          </a:xfrm>
          <a:prstGeom prst="rect">
            <a:avLst/>
          </a:prstGeom>
          <a:noFill/>
          <a:ln>
            <a:noFill/>
          </a:ln>
        </p:spPr>
      </p:pic>
      <p:pic>
        <p:nvPicPr>
          <p:cNvPr id="549" name="Google Shape;549;g2b93100fb3e_0_184"/>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2b93100fb3e_0_161"/>
          <p:cNvSpPr txBox="1">
            <a:spLocks noGrp="1"/>
          </p:cNvSpPr>
          <p:nvPr>
            <p:ph type="subTitle" idx="1"/>
          </p:nvPr>
        </p:nvSpPr>
        <p:spPr>
          <a:xfrm>
            <a:off x="4006286" y="7868809"/>
            <a:ext cx="1543200" cy="2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556" name="Google Shape;556;g2b93100fb3e_0_161"/>
          <p:cNvSpPr/>
          <p:nvPr/>
        </p:nvSpPr>
        <p:spPr>
          <a:xfrm>
            <a:off x="33325" y="-19175"/>
            <a:ext cx="10044000" cy="7740000"/>
          </a:xfrm>
          <a:prstGeom prst="rect">
            <a:avLst/>
          </a:prstGeom>
          <a:solidFill>
            <a:srgbClr val="E8ED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57" name="Google Shape;557;g2b93100fb3e_0_161"/>
          <p:cNvPicPr preferRelativeResize="0"/>
          <p:nvPr/>
        </p:nvPicPr>
        <p:blipFill rotWithShape="1">
          <a:blip r:embed="rId3">
            <a:alphaModFix/>
          </a:blip>
          <a:srcRect l="19277" t="15073" r="19873" b="5880"/>
          <a:stretch/>
        </p:blipFill>
        <p:spPr>
          <a:xfrm>
            <a:off x="33325" y="201885"/>
            <a:ext cx="10044000" cy="73362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g2b93100fb3e_0_220"/>
          <p:cNvPicPr preferRelativeResize="0"/>
          <p:nvPr/>
        </p:nvPicPr>
        <p:blipFill rotWithShape="1">
          <a:blip r:embed="rId3">
            <a:alphaModFix/>
          </a:blip>
          <a:srcRect r="7868"/>
          <a:stretch/>
        </p:blipFill>
        <p:spPr>
          <a:xfrm>
            <a:off x="6213688" y="2464937"/>
            <a:ext cx="3215425" cy="3572125"/>
          </a:xfrm>
          <a:prstGeom prst="rect">
            <a:avLst/>
          </a:prstGeom>
          <a:noFill/>
          <a:ln>
            <a:noFill/>
          </a:ln>
        </p:spPr>
      </p:pic>
      <p:pic>
        <p:nvPicPr>
          <p:cNvPr id="563" name="Google Shape;563;g2b93100fb3e_0_220"/>
          <p:cNvPicPr preferRelativeResize="0"/>
          <p:nvPr/>
        </p:nvPicPr>
        <p:blipFill>
          <a:blip r:embed="rId4">
            <a:alphaModFix/>
          </a:blip>
          <a:stretch>
            <a:fillRect/>
          </a:stretch>
        </p:blipFill>
        <p:spPr>
          <a:xfrm>
            <a:off x="5115300" y="398100"/>
            <a:ext cx="2114924" cy="529200"/>
          </a:xfrm>
          <a:prstGeom prst="rect">
            <a:avLst/>
          </a:prstGeom>
          <a:noFill/>
          <a:ln>
            <a:noFill/>
          </a:ln>
        </p:spPr>
      </p:pic>
      <p:sp>
        <p:nvSpPr>
          <p:cNvPr id="564" name="Google Shape;564;g2b93100fb3e_0_220"/>
          <p:cNvSpPr/>
          <p:nvPr/>
        </p:nvSpPr>
        <p:spPr>
          <a:xfrm>
            <a:off x="614900" y="2890675"/>
            <a:ext cx="5860800" cy="19341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L" sz="3000" b="1" i="0" u="none" strike="noStrike" cap="none">
                <a:solidFill>
                  <a:schemeClr val="dk1"/>
                </a:solidFill>
                <a:latin typeface="Cabin"/>
                <a:ea typeface="Cabin"/>
                <a:cs typeface="Cabin"/>
                <a:sym typeface="Cabin"/>
              </a:rPr>
              <a:t>OBJETIVO DE LA SESIÓN</a:t>
            </a:r>
            <a:endParaRPr sz="16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r>
              <a:rPr lang="es-CL" sz="2000" b="0" i="0" u="none" strike="noStrike" cap="none">
                <a:solidFill>
                  <a:schemeClr val="dk1"/>
                </a:solidFill>
                <a:latin typeface="Cabin"/>
                <a:ea typeface="Cabin"/>
                <a:cs typeface="Cabin"/>
                <a:sym typeface="Cabin"/>
              </a:rPr>
              <a:t>Desarrollar la empatía a través de una observación del entorno.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b93100fb3e_0_815"/>
          <p:cNvSpPr txBox="1">
            <a:spLocks noGrp="1"/>
          </p:cNvSpPr>
          <p:nvPr>
            <p:ph type="subTitle" idx="1"/>
          </p:nvPr>
        </p:nvSpPr>
        <p:spPr>
          <a:xfrm>
            <a:off x="4006286" y="7868809"/>
            <a:ext cx="1543200" cy="2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571" name="Google Shape;571;g2b93100fb3e_0_815"/>
          <p:cNvSpPr txBox="1"/>
          <p:nvPr/>
        </p:nvSpPr>
        <p:spPr>
          <a:xfrm>
            <a:off x="1723042" y="4614684"/>
            <a:ext cx="6597900" cy="652800"/>
          </a:xfrm>
          <a:prstGeom prst="rect">
            <a:avLst/>
          </a:prstGeom>
          <a:solidFill>
            <a:schemeClr val="lt1"/>
          </a:solidFill>
          <a:ln>
            <a:noFill/>
          </a:ln>
        </p:spPr>
        <p:txBody>
          <a:bodyPr spcFirstLastPara="1" wrap="square" lIns="68550" tIns="68550" rIns="68550" bIns="68550" anchor="t" anchorCtr="0">
            <a:noAutofit/>
          </a:bodyPr>
          <a:lstStyle/>
          <a:p>
            <a:pPr marL="0" marR="0" lvl="0" indent="0" algn="ctr" rtl="0">
              <a:spcBef>
                <a:spcPts val="0"/>
              </a:spcBef>
              <a:spcAft>
                <a:spcPts val="0"/>
              </a:spcAft>
              <a:buNone/>
            </a:pPr>
            <a:r>
              <a:rPr lang="es-CL" sz="2400" b="1" i="0" u="none" strike="noStrike" cap="none">
                <a:solidFill>
                  <a:srgbClr val="9B9B9B"/>
                </a:solidFill>
                <a:latin typeface="Arvo"/>
                <a:ea typeface="Arvo"/>
                <a:cs typeface="Arvo"/>
                <a:sym typeface="Arvo"/>
              </a:rPr>
              <a:t>ARMEMOS EQUIPOS DE </a:t>
            </a:r>
            <a:r>
              <a:rPr lang="es-CL" sz="2400" b="1" i="0" u="none" strike="noStrike" cap="none">
                <a:solidFill>
                  <a:srgbClr val="000000"/>
                </a:solidFill>
                <a:latin typeface="Arvo"/>
                <a:ea typeface="Arvo"/>
                <a:cs typeface="Arvo"/>
                <a:sym typeface="Arvo"/>
              </a:rPr>
              <a:t>TRABAJO</a:t>
            </a:r>
            <a:endParaRPr sz="2400" b="1" i="0" u="none" strike="noStrike" cap="none">
              <a:solidFill>
                <a:srgbClr val="9E9E9E"/>
              </a:solidFill>
              <a:latin typeface="Arvo"/>
              <a:ea typeface="Arvo"/>
              <a:cs typeface="Arvo"/>
              <a:sym typeface="Arvo"/>
            </a:endParaRPr>
          </a:p>
        </p:txBody>
      </p:sp>
      <p:pic>
        <p:nvPicPr>
          <p:cNvPr id="572" name="Google Shape;572;g2b93100fb3e_0_815"/>
          <p:cNvPicPr preferRelativeResize="0"/>
          <p:nvPr/>
        </p:nvPicPr>
        <p:blipFill rotWithShape="1">
          <a:blip r:embed="rId3">
            <a:alphaModFix/>
          </a:blip>
          <a:srcRect/>
          <a:stretch/>
        </p:blipFill>
        <p:spPr>
          <a:xfrm>
            <a:off x="3658800" y="2125124"/>
            <a:ext cx="2407590" cy="2489559"/>
          </a:xfrm>
          <a:prstGeom prst="rect">
            <a:avLst/>
          </a:prstGeom>
          <a:noFill/>
          <a:ln>
            <a:noFill/>
          </a:ln>
        </p:spPr>
      </p:pic>
      <p:sp>
        <p:nvSpPr>
          <p:cNvPr id="573" name="Google Shape;573;g2b93100fb3e_0_815"/>
          <p:cNvSpPr/>
          <p:nvPr/>
        </p:nvSpPr>
        <p:spPr>
          <a:xfrm>
            <a:off x="2667890" y="5267479"/>
            <a:ext cx="4708200" cy="347400"/>
          </a:xfrm>
          <a:prstGeom prst="rect">
            <a:avLst/>
          </a:prstGeom>
          <a:noFill/>
          <a:ln>
            <a:noFill/>
          </a:ln>
        </p:spPr>
        <p:txBody>
          <a:bodyPr spcFirstLastPara="1" wrap="square" lIns="91425" tIns="45700" rIns="91425" bIns="45700" anchor="t" anchorCtr="0">
            <a:noAutofit/>
          </a:bodyPr>
          <a:lstStyle/>
          <a:p>
            <a:pPr marL="120650" marR="0" lvl="0" indent="0" algn="ctr" rtl="0">
              <a:spcBef>
                <a:spcPts val="0"/>
              </a:spcBef>
              <a:spcAft>
                <a:spcPts val="0"/>
              </a:spcAft>
              <a:buNone/>
            </a:pPr>
            <a:r>
              <a:rPr lang="es-CL" sz="1800" b="0" i="0" u="none" strike="noStrike" cap="none">
                <a:solidFill>
                  <a:schemeClr val="dk1"/>
                </a:solidFill>
                <a:latin typeface="Cabin"/>
                <a:ea typeface="Cabin"/>
                <a:cs typeface="Cabin"/>
                <a:sym typeface="Cabin"/>
              </a:rPr>
              <a:t>5 integrantes</a:t>
            </a:r>
            <a:endParaRPr sz="1800" b="0" i="0" u="none" strike="noStrike" cap="none">
              <a:solidFill>
                <a:srgbClr val="000000"/>
              </a:solidFill>
              <a:latin typeface="Arial"/>
              <a:ea typeface="Arial"/>
              <a:cs typeface="Arial"/>
              <a:sym typeface="Arial"/>
            </a:endParaRPr>
          </a:p>
        </p:txBody>
      </p:sp>
      <p:pic>
        <p:nvPicPr>
          <p:cNvPr id="574" name="Google Shape;574;g2b93100fb3e_0_815"/>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2b93100fb3e_0_255"/>
          <p:cNvSpPr txBox="1"/>
          <p:nvPr/>
        </p:nvSpPr>
        <p:spPr>
          <a:xfrm>
            <a:off x="1563761" y="448677"/>
            <a:ext cx="7139400" cy="661200"/>
          </a:xfrm>
          <a:prstGeom prst="rect">
            <a:avLst/>
          </a:prstGeom>
          <a:noFill/>
          <a:ln>
            <a:noFill/>
          </a:ln>
        </p:spPr>
        <p:txBody>
          <a:bodyPr spcFirstLastPara="1" wrap="square" lIns="91425" tIns="91425" rIns="91425" bIns="91425" anchor="ctr" anchorCtr="0">
            <a:noAutofit/>
          </a:bodyPr>
          <a:lstStyle/>
          <a:p>
            <a:pPr marL="0" marR="0" lvl="0" indent="0" algn="just" rtl="0">
              <a:lnSpc>
                <a:spcPct val="107916"/>
              </a:lnSpc>
              <a:spcBef>
                <a:spcPts val="0"/>
              </a:spcBef>
              <a:spcAft>
                <a:spcPts val="800"/>
              </a:spcAft>
              <a:buNone/>
            </a:pPr>
            <a:r>
              <a:rPr lang="es-CL" sz="2400" b="1" i="0" u="none" strike="noStrike" cap="none">
                <a:solidFill>
                  <a:srgbClr val="000000"/>
                </a:solidFill>
                <a:latin typeface="Arvo"/>
                <a:ea typeface="Arvo"/>
                <a:cs typeface="Arvo"/>
                <a:sym typeface="Arvo"/>
              </a:rPr>
              <a:t>Resumen de evaluación nº1</a:t>
            </a:r>
            <a:endParaRPr sz="2400" b="1" i="0" u="none" strike="noStrike" cap="none">
              <a:solidFill>
                <a:srgbClr val="000000"/>
              </a:solidFill>
              <a:latin typeface="Arvo"/>
              <a:ea typeface="Arvo"/>
              <a:cs typeface="Arvo"/>
              <a:sym typeface="Arvo"/>
            </a:endParaRPr>
          </a:p>
        </p:txBody>
      </p:sp>
      <p:sp>
        <p:nvSpPr>
          <p:cNvPr id="610" name="Google Shape;610;g2b93100fb3e_0_255"/>
          <p:cNvSpPr/>
          <p:nvPr/>
        </p:nvSpPr>
        <p:spPr>
          <a:xfrm>
            <a:off x="1701474" y="2721452"/>
            <a:ext cx="3186300" cy="4714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1" name="Google Shape;611;g2b93100fb3e_0_255"/>
          <p:cNvSpPr/>
          <p:nvPr/>
        </p:nvSpPr>
        <p:spPr>
          <a:xfrm>
            <a:off x="2005711" y="4227454"/>
            <a:ext cx="2688600" cy="522300"/>
          </a:xfrm>
          <a:prstGeom prst="rect">
            <a:avLst/>
          </a:prstGeom>
          <a:solidFill>
            <a:srgbClr val="00CC99"/>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400" b="0" i="0" u="none" strike="noStrike" cap="none">
                <a:solidFill>
                  <a:srgbClr val="000000"/>
                </a:solidFill>
                <a:latin typeface="Cabin"/>
                <a:ea typeface="Cabin"/>
                <a:cs typeface="Cabin"/>
                <a:sym typeface="Cabin"/>
              </a:rPr>
              <a:t>A.E.I.O.U </a:t>
            </a:r>
            <a:endParaRPr sz="1400" b="0"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1400" b="0" i="0" u="none" strike="noStrike" cap="none">
                <a:solidFill>
                  <a:srgbClr val="000000"/>
                </a:solidFill>
                <a:latin typeface="Cabin"/>
                <a:ea typeface="Cabin"/>
                <a:cs typeface="Cabin"/>
                <a:sym typeface="Cabin"/>
              </a:rPr>
              <a:t>por cada integrante </a:t>
            </a:r>
            <a:endParaRPr sz="1400" b="0" i="0" u="none" strike="noStrike" cap="none">
              <a:solidFill>
                <a:srgbClr val="000000"/>
              </a:solidFill>
              <a:latin typeface="Cabin"/>
              <a:ea typeface="Cabin"/>
              <a:cs typeface="Cabin"/>
              <a:sym typeface="Cabin"/>
            </a:endParaRPr>
          </a:p>
        </p:txBody>
      </p:sp>
      <p:sp>
        <p:nvSpPr>
          <p:cNvPr id="612" name="Google Shape;612;g2b93100fb3e_0_255"/>
          <p:cNvSpPr/>
          <p:nvPr/>
        </p:nvSpPr>
        <p:spPr>
          <a:xfrm>
            <a:off x="2005711" y="4982936"/>
            <a:ext cx="2688600" cy="420900"/>
          </a:xfrm>
          <a:prstGeom prst="rect">
            <a:avLst/>
          </a:prstGeom>
          <a:solidFill>
            <a:srgbClr val="7C8AE2"/>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400" b="0" i="0" u="none" strike="noStrike" cap="none">
                <a:solidFill>
                  <a:srgbClr val="000000"/>
                </a:solidFill>
                <a:latin typeface="Cabin"/>
                <a:ea typeface="Cabin"/>
                <a:cs typeface="Cabin"/>
                <a:sym typeface="Cabin"/>
              </a:rPr>
              <a:t>DEFINICIÓN DEL PROBLEMA GRUPAL</a:t>
            </a:r>
            <a:endParaRPr sz="1400" b="0" i="0" u="none" strike="noStrike" cap="none">
              <a:solidFill>
                <a:srgbClr val="000000"/>
              </a:solidFill>
              <a:latin typeface="Cabin"/>
              <a:ea typeface="Cabin"/>
              <a:cs typeface="Cabin"/>
              <a:sym typeface="Cabin"/>
            </a:endParaRPr>
          </a:p>
        </p:txBody>
      </p:sp>
      <p:sp>
        <p:nvSpPr>
          <p:cNvPr id="613" name="Google Shape;613;g2b93100fb3e_0_255"/>
          <p:cNvSpPr/>
          <p:nvPr/>
        </p:nvSpPr>
        <p:spPr>
          <a:xfrm>
            <a:off x="2005711" y="5526476"/>
            <a:ext cx="2688600" cy="420900"/>
          </a:xfrm>
          <a:prstGeom prst="rect">
            <a:avLst/>
          </a:prstGeom>
          <a:solidFill>
            <a:srgbClr val="7C8AE2"/>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400" b="0" i="0" u="none" strike="noStrike" cap="none">
                <a:solidFill>
                  <a:srgbClr val="000000"/>
                </a:solidFill>
                <a:latin typeface="Cabin"/>
                <a:ea typeface="Cabin"/>
                <a:cs typeface="Cabin"/>
                <a:sym typeface="Cabin"/>
              </a:rPr>
              <a:t>SOLUCIÓN CREATIVA GRUPAL</a:t>
            </a:r>
            <a:endParaRPr sz="1400" b="0" i="0" u="none" strike="noStrike" cap="none">
              <a:solidFill>
                <a:srgbClr val="000000"/>
              </a:solidFill>
              <a:latin typeface="Cabin"/>
              <a:ea typeface="Cabin"/>
              <a:cs typeface="Cabin"/>
              <a:sym typeface="Cabin"/>
            </a:endParaRPr>
          </a:p>
        </p:txBody>
      </p:sp>
      <p:sp>
        <p:nvSpPr>
          <p:cNvPr id="614" name="Google Shape;614;g2b93100fb3e_0_255"/>
          <p:cNvSpPr/>
          <p:nvPr/>
        </p:nvSpPr>
        <p:spPr>
          <a:xfrm>
            <a:off x="2005711" y="6070018"/>
            <a:ext cx="2688600" cy="420900"/>
          </a:xfrm>
          <a:prstGeom prst="rect">
            <a:avLst/>
          </a:prstGeom>
          <a:solidFill>
            <a:srgbClr val="00CC99"/>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400" b="0" i="0" u="none" strike="noStrike" cap="none">
                <a:solidFill>
                  <a:srgbClr val="000000"/>
                </a:solidFill>
                <a:latin typeface="Cabin"/>
                <a:ea typeface="Cabin"/>
                <a:cs typeface="Cabin"/>
                <a:sym typeface="Cabin"/>
              </a:rPr>
              <a:t>REFLEXIÓN INDIVIDUAL</a:t>
            </a:r>
            <a:endParaRPr sz="1400" b="0" i="0" u="none" strike="noStrike" cap="none">
              <a:solidFill>
                <a:srgbClr val="000000"/>
              </a:solidFill>
              <a:latin typeface="Cabin"/>
              <a:ea typeface="Cabin"/>
              <a:cs typeface="Cabin"/>
              <a:sym typeface="Cabin"/>
            </a:endParaRPr>
          </a:p>
        </p:txBody>
      </p:sp>
      <p:sp>
        <p:nvSpPr>
          <p:cNvPr id="615" name="Google Shape;615;g2b93100fb3e_0_255"/>
          <p:cNvSpPr/>
          <p:nvPr/>
        </p:nvSpPr>
        <p:spPr>
          <a:xfrm>
            <a:off x="5154099" y="2721512"/>
            <a:ext cx="3186300" cy="4714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16" name="Google Shape;616;g2b93100fb3e_0_255"/>
          <p:cNvSpPr/>
          <p:nvPr/>
        </p:nvSpPr>
        <p:spPr>
          <a:xfrm>
            <a:off x="5395149" y="5004043"/>
            <a:ext cx="2688600" cy="522300"/>
          </a:xfrm>
          <a:prstGeom prst="rect">
            <a:avLst/>
          </a:prstGeom>
          <a:solidFill>
            <a:srgbClr val="7C8AE2"/>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400" b="0" i="0" u="none" strike="noStrike" cap="none">
                <a:solidFill>
                  <a:srgbClr val="000000"/>
                </a:solidFill>
                <a:latin typeface="Cabin"/>
                <a:ea typeface="Cabin"/>
                <a:cs typeface="Cabin"/>
                <a:sym typeface="Cabin"/>
              </a:rPr>
              <a:t>TAREAS REALIZADAS EN CLASES</a:t>
            </a:r>
            <a:endParaRPr sz="1400" b="0" i="0" u="none" strike="noStrike" cap="none">
              <a:solidFill>
                <a:srgbClr val="000000"/>
              </a:solidFill>
              <a:latin typeface="Cabin"/>
              <a:ea typeface="Cabin"/>
              <a:cs typeface="Cabin"/>
              <a:sym typeface="Cabin"/>
            </a:endParaRPr>
          </a:p>
        </p:txBody>
      </p:sp>
      <p:sp>
        <p:nvSpPr>
          <p:cNvPr id="617" name="Google Shape;617;g2b93100fb3e_0_255"/>
          <p:cNvSpPr txBox="1"/>
          <p:nvPr/>
        </p:nvSpPr>
        <p:spPr>
          <a:xfrm>
            <a:off x="3013200" y="1443116"/>
            <a:ext cx="3726300" cy="831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1400" b="1" i="0" u="none" strike="noStrike" cap="none">
                <a:solidFill>
                  <a:srgbClr val="000000"/>
                </a:solidFill>
                <a:latin typeface="Cabin"/>
                <a:ea typeface="Cabin"/>
                <a:cs typeface="Cabin"/>
                <a:sym typeface="Cabin"/>
              </a:rPr>
              <a:t>PONDERACIÓN DE UN 50% DE TRABAJO INDIVIDUAL Y UN 50% DE TRABAJO GRUPAL. </a:t>
            </a:r>
            <a:endParaRPr sz="1400" b="0" i="0" u="none" strike="noStrike" cap="none">
              <a:solidFill>
                <a:srgbClr val="000000"/>
              </a:solidFill>
              <a:latin typeface="Arial"/>
              <a:ea typeface="Arial"/>
              <a:cs typeface="Arial"/>
              <a:sym typeface="Arial"/>
            </a:endParaRPr>
          </a:p>
        </p:txBody>
      </p:sp>
      <p:sp>
        <p:nvSpPr>
          <p:cNvPr id="618" name="Google Shape;618;g2b93100fb3e_0_255"/>
          <p:cNvSpPr txBox="1"/>
          <p:nvPr/>
        </p:nvSpPr>
        <p:spPr>
          <a:xfrm>
            <a:off x="5296208" y="2812042"/>
            <a:ext cx="3103500" cy="861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2200" b="1" i="0" u="none" strike="noStrike" cap="none">
                <a:solidFill>
                  <a:srgbClr val="000000"/>
                </a:solidFill>
                <a:latin typeface="Arvo"/>
                <a:ea typeface="Arvo"/>
                <a:cs typeface="Arvo"/>
                <a:sym typeface="Arvo"/>
              </a:rPr>
              <a:t>BITÁCORA GRUPAL </a:t>
            </a:r>
            <a:endParaRPr sz="2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2200" b="0" i="0" u="none" strike="noStrike" cap="none">
              <a:solidFill>
                <a:srgbClr val="000000"/>
              </a:solidFill>
              <a:latin typeface="Arvo"/>
              <a:ea typeface="Arvo"/>
              <a:cs typeface="Arvo"/>
              <a:sym typeface="Arvo"/>
            </a:endParaRPr>
          </a:p>
        </p:txBody>
      </p:sp>
      <p:sp>
        <p:nvSpPr>
          <p:cNvPr id="619" name="Google Shape;619;g2b93100fb3e_0_255"/>
          <p:cNvSpPr txBox="1"/>
          <p:nvPr/>
        </p:nvSpPr>
        <p:spPr>
          <a:xfrm>
            <a:off x="1683742" y="2747542"/>
            <a:ext cx="3186300" cy="153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2200" b="1" i="0" u="none" strike="noStrike" cap="none">
                <a:solidFill>
                  <a:srgbClr val="000000"/>
                </a:solidFill>
                <a:latin typeface="Arvo"/>
                <a:ea typeface="Arvo"/>
                <a:cs typeface="Arvo"/>
                <a:sym typeface="Arvo"/>
              </a:rPr>
              <a:t>APLICAR LAS DIFERENTES PRÁCTICAS</a:t>
            </a:r>
            <a:endParaRPr sz="22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2200" b="0" i="0" u="none" strike="noStrike" cap="none">
              <a:solidFill>
                <a:srgbClr val="000000"/>
              </a:solidFill>
              <a:latin typeface="Arvo"/>
              <a:ea typeface="Arvo"/>
              <a:cs typeface="Arvo"/>
              <a:sym typeface="Arv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2b93100fb3e_0_269"/>
          <p:cNvSpPr txBox="1"/>
          <p:nvPr/>
        </p:nvSpPr>
        <p:spPr>
          <a:xfrm>
            <a:off x="1350186" y="1463685"/>
            <a:ext cx="7533000" cy="16263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s-CL" sz="3200" b="0" i="0" u="none" strike="noStrike" cap="none">
                <a:solidFill>
                  <a:srgbClr val="000000"/>
                </a:solidFill>
                <a:latin typeface="Arvo"/>
                <a:ea typeface="Arvo"/>
                <a:cs typeface="Arvo"/>
                <a:sym typeface="Arvo"/>
              </a:rPr>
              <a:t>Recordemos </a:t>
            </a:r>
            <a:endParaRPr sz="3200" b="0" i="0" u="none" strike="noStrike" cap="none">
              <a:solidFill>
                <a:srgbClr val="000000"/>
              </a:solidFill>
              <a:latin typeface="Arvo"/>
              <a:ea typeface="Arvo"/>
              <a:cs typeface="Arvo"/>
              <a:sym typeface="Arvo"/>
            </a:endParaRPr>
          </a:p>
          <a:p>
            <a:pPr marL="0" marR="0" lvl="0" indent="0" algn="ctr" rtl="0">
              <a:lnSpc>
                <a:spcPct val="115000"/>
              </a:lnSpc>
              <a:spcBef>
                <a:spcPts val="0"/>
              </a:spcBef>
              <a:spcAft>
                <a:spcPts val="0"/>
              </a:spcAft>
              <a:buNone/>
            </a:pPr>
            <a:r>
              <a:rPr lang="es-CL" sz="3200" b="0" i="0" u="none" strike="noStrike" cap="none">
                <a:solidFill>
                  <a:srgbClr val="000000"/>
                </a:solidFill>
                <a:latin typeface="Arvo"/>
                <a:ea typeface="Arvo"/>
                <a:cs typeface="Arvo"/>
                <a:sym typeface="Arvo"/>
              </a:rPr>
              <a:t>la </a:t>
            </a:r>
            <a:r>
              <a:rPr lang="es-CL" sz="3200" b="1" i="0" u="none" strike="noStrike" cap="none">
                <a:solidFill>
                  <a:srgbClr val="000000"/>
                </a:solidFill>
                <a:latin typeface="Arvo"/>
                <a:ea typeface="Arvo"/>
                <a:cs typeface="Arvo"/>
                <a:sym typeface="Arvo"/>
              </a:rPr>
              <a:t>clase pasada</a:t>
            </a:r>
            <a:endParaRPr sz="3200" b="1" i="0" u="none" strike="noStrike" cap="none">
              <a:solidFill>
                <a:srgbClr val="000000"/>
              </a:solidFill>
              <a:latin typeface="Arvo"/>
              <a:ea typeface="Arvo"/>
              <a:cs typeface="Arvo"/>
              <a:sym typeface="Arvo"/>
            </a:endParaRPr>
          </a:p>
        </p:txBody>
      </p:sp>
      <p:pic>
        <p:nvPicPr>
          <p:cNvPr id="625" name="Google Shape;625;g2b93100fb3e_0_269"/>
          <p:cNvPicPr preferRelativeResize="0"/>
          <p:nvPr/>
        </p:nvPicPr>
        <p:blipFill rotWithShape="1">
          <a:blip r:embed="rId3">
            <a:alphaModFix/>
          </a:blip>
          <a:srcRect/>
          <a:stretch/>
        </p:blipFill>
        <p:spPr>
          <a:xfrm>
            <a:off x="4427368" y="5568923"/>
            <a:ext cx="1063695" cy="956146"/>
          </a:xfrm>
          <a:prstGeom prst="rect">
            <a:avLst/>
          </a:prstGeom>
          <a:noFill/>
          <a:ln>
            <a:noFill/>
          </a:ln>
        </p:spPr>
      </p:pic>
      <p:pic>
        <p:nvPicPr>
          <p:cNvPr id="626" name="Google Shape;626;g2b93100fb3e_0_269"/>
          <p:cNvPicPr preferRelativeResize="0"/>
          <p:nvPr/>
        </p:nvPicPr>
        <p:blipFill rotWithShape="1">
          <a:blip r:embed="rId4">
            <a:alphaModFix/>
          </a:blip>
          <a:srcRect/>
          <a:stretch/>
        </p:blipFill>
        <p:spPr>
          <a:xfrm>
            <a:off x="3940098" y="2917906"/>
            <a:ext cx="1864611" cy="1887736"/>
          </a:xfrm>
          <a:prstGeom prst="rect">
            <a:avLst/>
          </a:prstGeom>
          <a:noFill/>
          <a:ln>
            <a:noFill/>
          </a:ln>
        </p:spPr>
      </p:pic>
      <p:pic>
        <p:nvPicPr>
          <p:cNvPr id="627" name="Google Shape;627;g2b93100fb3e_0_269"/>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2b93100fb3e_0_275"/>
          <p:cNvSpPr/>
          <p:nvPr/>
        </p:nvSpPr>
        <p:spPr>
          <a:xfrm>
            <a:off x="1382840" y="2194832"/>
            <a:ext cx="7278300" cy="590400"/>
          </a:xfrm>
          <a:prstGeom prst="rect">
            <a:avLst/>
          </a:prstGeom>
          <a:noFill/>
          <a:ln>
            <a:noFill/>
          </a:ln>
        </p:spPr>
        <p:txBody>
          <a:bodyPr spcFirstLastPara="1" wrap="square" lIns="91425" tIns="45700" rIns="91425" bIns="45700" anchor="t" anchorCtr="0">
            <a:noAutofit/>
          </a:bodyPr>
          <a:lstStyle/>
          <a:p>
            <a:pPr marL="0" marR="0" lvl="0" indent="0" algn="ctr" rtl="0">
              <a:lnSpc>
                <a:spcPct val="200000"/>
              </a:lnSpc>
              <a:spcBef>
                <a:spcPts val="0"/>
              </a:spcBef>
              <a:spcAft>
                <a:spcPts val="0"/>
              </a:spcAft>
              <a:buNone/>
            </a:pPr>
            <a:r>
              <a:rPr lang="es-CL" sz="1700" b="1" i="0" u="none" strike="noStrike" cap="none">
                <a:solidFill>
                  <a:srgbClr val="000000"/>
                </a:solidFill>
                <a:latin typeface="Cabin"/>
                <a:ea typeface="Cabin"/>
                <a:cs typeface="Cabin"/>
                <a:sym typeface="Cabin"/>
              </a:rPr>
              <a:t>La asignatura se basa en el método de las 5 prácticas</a:t>
            </a:r>
            <a:r>
              <a:rPr lang="es-CL" sz="1700" b="0" i="0" u="none" strike="noStrike" cap="none">
                <a:solidFill>
                  <a:srgbClr val="000000"/>
                </a:solidFill>
                <a:latin typeface="Cabin"/>
                <a:ea typeface="Cabin"/>
                <a:cs typeface="Cabin"/>
                <a:sym typeface="Cabin"/>
              </a:rPr>
              <a:t>: </a:t>
            </a:r>
            <a:endParaRPr sz="1700" b="0" i="0" u="none" strike="noStrike" cap="none">
              <a:solidFill>
                <a:schemeClr val="dk1"/>
              </a:solidFill>
              <a:latin typeface="Cabin"/>
              <a:ea typeface="Cabin"/>
              <a:cs typeface="Cabin"/>
              <a:sym typeface="Cabin"/>
            </a:endParaRPr>
          </a:p>
        </p:txBody>
      </p:sp>
      <p:sp>
        <p:nvSpPr>
          <p:cNvPr id="633" name="Google Shape;633;g2b93100fb3e_0_275"/>
          <p:cNvSpPr txBox="1"/>
          <p:nvPr/>
        </p:nvSpPr>
        <p:spPr>
          <a:xfrm>
            <a:off x="268225" y="5748400"/>
            <a:ext cx="9464400" cy="2306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2000" b="0" i="1" u="none" strike="noStrike" cap="none">
                <a:solidFill>
                  <a:srgbClr val="000000"/>
                </a:solidFill>
                <a:latin typeface="Cabin"/>
                <a:ea typeface="Cabin"/>
                <a:cs typeface="Cabin"/>
                <a:sym typeface="Cabin"/>
              </a:rPr>
              <a:t>El desarrollo de habilidades y actitudes que permiten pensar y actuar como emprendedor, mediante la aplicación y ejercitación constante de un método basado en el juego, la empatía, la ideación, la experimentación y la reflexión.</a:t>
            </a:r>
            <a:endParaRPr sz="1000" b="0" i="0" u="none" strike="noStrike" cap="none">
              <a:solidFill>
                <a:srgbClr val="000000"/>
              </a:solidFill>
              <a:latin typeface="Cabin"/>
              <a:ea typeface="Cabin"/>
              <a:cs typeface="Cabin"/>
              <a:sym typeface="Cabin"/>
            </a:endParaRPr>
          </a:p>
        </p:txBody>
      </p:sp>
      <p:sp>
        <p:nvSpPr>
          <p:cNvPr id="634" name="Google Shape;634;g2b93100fb3e_0_275"/>
          <p:cNvSpPr txBox="1"/>
          <p:nvPr/>
        </p:nvSpPr>
        <p:spPr>
          <a:xfrm>
            <a:off x="144874" y="1447225"/>
            <a:ext cx="97791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s-CL" sz="2400" b="1" i="0" u="none" strike="noStrike" cap="none">
                <a:solidFill>
                  <a:srgbClr val="7F7F7F"/>
                </a:solidFill>
                <a:latin typeface="Arvo"/>
                <a:ea typeface="Arvo"/>
                <a:cs typeface="Arvo"/>
                <a:sym typeface="Arvo"/>
              </a:rPr>
              <a:t>RECORDEMOS</a:t>
            </a:r>
            <a:r>
              <a:rPr lang="es-CL" sz="3200" b="0" i="0" u="none" strike="noStrike" cap="none">
                <a:solidFill>
                  <a:schemeClr val="dk1"/>
                </a:solidFill>
                <a:latin typeface="Arvo"/>
                <a:ea typeface="Arvo"/>
                <a:cs typeface="Arvo"/>
                <a:sym typeface="Arvo"/>
              </a:rPr>
              <a:t> </a:t>
            </a:r>
            <a:r>
              <a:rPr lang="es-CL" sz="2400" b="1" i="0" u="none" strike="noStrike" cap="none">
                <a:solidFill>
                  <a:srgbClr val="000000"/>
                </a:solidFill>
                <a:latin typeface="Arvo"/>
                <a:ea typeface="Arvo"/>
                <a:cs typeface="Arvo"/>
                <a:sym typeface="Arvo"/>
              </a:rPr>
              <a:t>LA CLASE PASADA</a:t>
            </a:r>
            <a:endParaRPr sz="2400" b="1" i="0" u="none" strike="noStrike" cap="none">
              <a:solidFill>
                <a:srgbClr val="000000"/>
              </a:solidFill>
              <a:latin typeface="Arvo"/>
              <a:ea typeface="Arvo"/>
              <a:cs typeface="Arvo"/>
              <a:sym typeface="Arvo"/>
            </a:endParaRPr>
          </a:p>
        </p:txBody>
      </p:sp>
      <p:pic>
        <p:nvPicPr>
          <p:cNvPr id="635" name="Google Shape;635;g2b93100fb3e_0_275"/>
          <p:cNvPicPr preferRelativeResize="0"/>
          <p:nvPr/>
        </p:nvPicPr>
        <p:blipFill rotWithShape="1">
          <a:blip r:embed="rId3">
            <a:alphaModFix/>
          </a:blip>
          <a:srcRect/>
          <a:stretch/>
        </p:blipFill>
        <p:spPr>
          <a:xfrm>
            <a:off x="1979090" y="2281753"/>
            <a:ext cx="6183775" cy="4322250"/>
          </a:xfrm>
          <a:prstGeom prst="rect">
            <a:avLst/>
          </a:prstGeom>
          <a:noFill/>
          <a:ln>
            <a:noFill/>
          </a:ln>
        </p:spPr>
      </p:pic>
      <p:sp>
        <p:nvSpPr>
          <p:cNvPr id="636" name="Google Shape;636;g2b93100fb3e_0_275"/>
          <p:cNvSpPr txBox="1"/>
          <p:nvPr/>
        </p:nvSpPr>
        <p:spPr>
          <a:xfrm>
            <a:off x="2739516" y="2773583"/>
            <a:ext cx="12858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del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JUEGO</a:t>
            </a:r>
            <a:endParaRPr sz="1500" b="1" i="0" u="none" strike="noStrike" cap="none">
              <a:solidFill>
                <a:srgbClr val="000000"/>
              </a:solidFill>
              <a:latin typeface="Arvo"/>
              <a:ea typeface="Arvo"/>
              <a:cs typeface="Arvo"/>
              <a:sym typeface="Arvo"/>
            </a:endParaRPr>
          </a:p>
        </p:txBody>
      </p:sp>
      <p:sp>
        <p:nvSpPr>
          <p:cNvPr id="637" name="Google Shape;637;g2b93100fb3e_0_275"/>
          <p:cNvSpPr txBox="1"/>
          <p:nvPr/>
        </p:nvSpPr>
        <p:spPr>
          <a:xfrm>
            <a:off x="4258660" y="3773885"/>
            <a:ext cx="15267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REFLEXIÓN</a:t>
            </a:r>
            <a:endParaRPr sz="1500" b="1" i="0" u="none" strike="noStrike" cap="none">
              <a:solidFill>
                <a:srgbClr val="000000"/>
              </a:solidFill>
              <a:latin typeface="Arvo"/>
              <a:ea typeface="Arvo"/>
              <a:cs typeface="Arvo"/>
              <a:sym typeface="Arvo"/>
            </a:endParaRPr>
          </a:p>
        </p:txBody>
      </p:sp>
      <p:sp>
        <p:nvSpPr>
          <p:cNvPr id="638" name="Google Shape;638;g2b93100fb3e_0_275"/>
          <p:cNvSpPr txBox="1"/>
          <p:nvPr/>
        </p:nvSpPr>
        <p:spPr>
          <a:xfrm>
            <a:off x="2498631" y="4750672"/>
            <a:ext cx="15267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EXPERIMENTA-</a:t>
            </a:r>
            <a:endParaRPr sz="15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CIÓN</a:t>
            </a:r>
            <a:endParaRPr sz="1500" b="1" i="0" u="none" strike="noStrike" cap="none">
              <a:solidFill>
                <a:srgbClr val="000000"/>
              </a:solidFill>
              <a:latin typeface="Arvo"/>
              <a:ea typeface="Arvo"/>
              <a:cs typeface="Arvo"/>
              <a:sym typeface="Arvo"/>
            </a:endParaRPr>
          </a:p>
        </p:txBody>
      </p:sp>
      <p:sp>
        <p:nvSpPr>
          <p:cNvPr id="639" name="Google Shape;639;g2b93100fb3e_0_275"/>
          <p:cNvSpPr txBox="1"/>
          <p:nvPr/>
        </p:nvSpPr>
        <p:spPr>
          <a:xfrm>
            <a:off x="5862079" y="4775537"/>
            <a:ext cx="15267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CREACIÓN</a:t>
            </a:r>
            <a:endParaRPr sz="1500" b="1" i="0" u="none" strike="noStrike" cap="none">
              <a:solidFill>
                <a:srgbClr val="000000"/>
              </a:solidFill>
              <a:latin typeface="Arvo"/>
              <a:ea typeface="Arvo"/>
              <a:cs typeface="Arvo"/>
              <a:sym typeface="Arvo"/>
            </a:endParaRPr>
          </a:p>
        </p:txBody>
      </p:sp>
      <p:sp>
        <p:nvSpPr>
          <p:cNvPr id="640" name="Google Shape;640;g2b93100fb3e_0_275"/>
          <p:cNvSpPr txBox="1"/>
          <p:nvPr/>
        </p:nvSpPr>
        <p:spPr>
          <a:xfrm>
            <a:off x="5862079" y="2786006"/>
            <a:ext cx="1526700" cy="133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EMPATÍA</a:t>
            </a:r>
            <a:endParaRPr sz="1500" b="1" i="0" u="none" strike="noStrike" cap="none">
              <a:solidFill>
                <a:srgbClr val="000000"/>
              </a:solidFill>
              <a:latin typeface="Arvo"/>
              <a:ea typeface="Arvo"/>
              <a:cs typeface="Arvo"/>
              <a:sym typeface="Arvo"/>
            </a:endParaRPr>
          </a:p>
        </p:txBody>
      </p:sp>
      <p:pic>
        <p:nvPicPr>
          <p:cNvPr id="641" name="Google Shape;641;g2b93100fb3e_0_275"/>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2b93100fb3e_0_287"/>
          <p:cNvSpPr txBox="1"/>
          <p:nvPr/>
        </p:nvSpPr>
        <p:spPr>
          <a:xfrm>
            <a:off x="5243546" y="2192663"/>
            <a:ext cx="2059500" cy="1095600"/>
          </a:xfrm>
          <a:prstGeom prst="rect">
            <a:avLst/>
          </a:prstGeom>
          <a:solidFill>
            <a:srgbClr val="3A484F"/>
          </a:solidFill>
          <a:ln w="76200" cap="flat" cmpd="sng">
            <a:solidFill>
              <a:srgbClr val="FF33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Crean y reconocen nuevas oportunidades</a:t>
            </a:r>
            <a:endParaRPr sz="1400" b="0" i="0" u="none" strike="noStrike" cap="none">
              <a:solidFill>
                <a:srgbClr val="000000"/>
              </a:solidFill>
              <a:latin typeface="Arial"/>
              <a:ea typeface="Arial"/>
              <a:cs typeface="Arial"/>
              <a:sym typeface="Arial"/>
            </a:endParaRPr>
          </a:p>
        </p:txBody>
      </p:sp>
      <p:sp>
        <p:nvSpPr>
          <p:cNvPr id="647" name="Google Shape;647;g2b93100fb3e_0_287"/>
          <p:cNvSpPr txBox="1"/>
          <p:nvPr/>
        </p:nvSpPr>
        <p:spPr>
          <a:xfrm>
            <a:off x="5249725" y="4770385"/>
            <a:ext cx="2047200" cy="10956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Potencian y aprenden de la falla </a:t>
            </a:r>
            <a:endParaRPr sz="1400" b="0" i="0" u="none" strike="noStrike" cap="none">
              <a:solidFill>
                <a:srgbClr val="000000"/>
              </a:solidFill>
              <a:latin typeface="Arial"/>
              <a:ea typeface="Arial"/>
              <a:cs typeface="Arial"/>
              <a:sym typeface="Arial"/>
            </a:endParaRPr>
          </a:p>
        </p:txBody>
      </p:sp>
      <p:sp>
        <p:nvSpPr>
          <p:cNvPr id="648" name="Google Shape;648;g2b93100fb3e_0_287"/>
          <p:cNvSpPr txBox="1"/>
          <p:nvPr/>
        </p:nvSpPr>
        <p:spPr>
          <a:xfrm>
            <a:off x="5255904" y="3434523"/>
            <a:ext cx="2047200" cy="10956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Interactúan con partes interesadas </a:t>
            </a:r>
            <a:endParaRPr sz="1400" b="0" i="0" u="none" strike="noStrike" cap="none">
              <a:solidFill>
                <a:srgbClr val="000000"/>
              </a:solidFill>
              <a:latin typeface="Arial"/>
              <a:ea typeface="Arial"/>
              <a:cs typeface="Arial"/>
              <a:sym typeface="Arial"/>
            </a:endParaRPr>
          </a:p>
        </p:txBody>
      </p:sp>
      <p:sp>
        <p:nvSpPr>
          <p:cNvPr id="649" name="Google Shape;649;g2b93100fb3e_0_287"/>
          <p:cNvSpPr txBox="1"/>
          <p:nvPr/>
        </p:nvSpPr>
        <p:spPr>
          <a:xfrm>
            <a:off x="1692547" y="1146227"/>
            <a:ext cx="6647100" cy="791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s-CL" sz="2400" b="1" i="0" u="none" strike="noStrike" cap="none">
                <a:solidFill>
                  <a:srgbClr val="7F7F7F"/>
                </a:solidFill>
                <a:latin typeface="Arvo"/>
                <a:ea typeface="Arvo"/>
                <a:cs typeface="Arvo"/>
                <a:sym typeface="Arvo"/>
              </a:rPr>
              <a:t>¿QUÉ HACEN LOS </a:t>
            </a:r>
            <a:r>
              <a:rPr lang="es-CL" sz="2400" b="1" i="0" u="none" strike="noStrike" cap="none">
                <a:solidFill>
                  <a:srgbClr val="FFFFFF"/>
                </a:solidFill>
                <a:highlight>
                  <a:schemeClr val="accent2"/>
                </a:highlight>
                <a:latin typeface="Arvo"/>
                <a:ea typeface="Arvo"/>
                <a:cs typeface="Arvo"/>
                <a:sym typeface="Arvo"/>
              </a:rPr>
              <a:t>EMPRENDEDORES</a:t>
            </a:r>
            <a:r>
              <a:rPr lang="es-CL" sz="2400" b="1" i="0" u="none" strike="noStrike" cap="none">
                <a:solidFill>
                  <a:srgbClr val="7F7F7F"/>
                </a:solidFill>
                <a:latin typeface="Arvo"/>
                <a:ea typeface="Arvo"/>
                <a:cs typeface="Arvo"/>
                <a:sym typeface="Arvo"/>
              </a:rPr>
              <a:t>?</a:t>
            </a:r>
            <a:endParaRPr sz="3600" b="1" i="0" u="none" strike="noStrike" cap="none">
              <a:solidFill>
                <a:srgbClr val="FFFFFF"/>
              </a:solidFill>
              <a:latin typeface="Arvo"/>
              <a:ea typeface="Arvo"/>
              <a:cs typeface="Arvo"/>
              <a:sym typeface="Arvo"/>
            </a:endParaRPr>
          </a:p>
        </p:txBody>
      </p:sp>
      <p:cxnSp>
        <p:nvCxnSpPr>
          <p:cNvPr id="650" name="Google Shape;650;g2b93100fb3e_0_287"/>
          <p:cNvCxnSpPr/>
          <p:nvPr/>
        </p:nvCxnSpPr>
        <p:spPr>
          <a:xfrm>
            <a:off x="4687452" y="2784529"/>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651" name="Google Shape;651;g2b93100fb3e_0_287"/>
          <p:cNvCxnSpPr/>
          <p:nvPr/>
        </p:nvCxnSpPr>
        <p:spPr>
          <a:xfrm>
            <a:off x="4687452" y="3998954"/>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652" name="Google Shape;652;g2b93100fb3e_0_287"/>
          <p:cNvCxnSpPr/>
          <p:nvPr/>
        </p:nvCxnSpPr>
        <p:spPr>
          <a:xfrm>
            <a:off x="4687452" y="5322833"/>
            <a:ext cx="357300" cy="0"/>
          </a:xfrm>
          <a:prstGeom prst="straightConnector1">
            <a:avLst/>
          </a:prstGeom>
          <a:noFill/>
          <a:ln w="57150" cap="flat" cmpd="sng">
            <a:solidFill>
              <a:srgbClr val="3A484F"/>
            </a:solidFill>
            <a:prstDash val="solid"/>
            <a:round/>
            <a:headEnd type="none" w="sm" len="sm"/>
            <a:tailEnd type="triangle" w="med" len="med"/>
          </a:ln>
        </p:spPr>
      </p:cxnSp>
      <p:cxnSp>
        <p:nvCxnSpPr>
          <p:cNvPr id="653" name="Google Shape;653;g2b93100fb3e_0_287"/>
          <p:cNvCxnSpPr/>
          <p:nvPr/>
        </p:nvCxnSpPr>
        <p:spPr>
          <a:xfrm>
            <a:off x="4687704" y="2784529"/>
            <a:ext cx="0" cy="3753000"/>
          </a:xfrm>
          <a:prstGeom prst="straightConnector1">
            <a:avLst/>
          </a:prstGeom>
          <a:noFill/>
          <a:ln w="38100" cap="flat" cmpd="sng">
            <a:solidFill>
              <a:srgbClr val="3A484F"/>
            </a:solidFill>
            <a:prstDash val="solid"/>
            <a:round/>
            <a:headEnd type="none" w="sm" len="sm"/>
            <a:tailEnd type="none" w="sm" len="sm"/>
          </a:ln>
        </p:spPr>
      </p:cxnSp>
      <p:pic>
        <p:nvPicPr>
          <p:cNvPr id="654" name="Google Shape;654;g2b93100fb3e_0_287" descr="Identificar - Iconos gratis de negocios y finanzas"/>
          <p:cNvPicPr preferRelativeResize="0"/>
          <p:nvPr/>
        </p:nvPicPr>
        <p:blipFill rotWithShape="1">
          <a:blip r:embed="rId3">
            <a:alphaModFix/>
          </a:blip>
          <a:srcRect/>
          <a:stretch/>
        </p:blipFill>
        <p:spPr>
          <a:xfrm>
            <a:off x="7416465" y="2170620"/>
            <a:ext cx="799764" cy="799764"/>
          </a:xfrm>
          <a:prstGeom prst="rect">
            <a:avLst/>
          </a:prstGeom>
          <a:noFill/>
          <a:ln>
            <a:noFill/>
          </a:ln>
        </p:spPr>
      </p:pic>
      <p:sp>
        <p:nvSpPr>
          <p:cNvPr id="655" name="Google Shape;655;g2b93100fb3e_0_287"/>
          <p:cNvSpPr txBox="1"/>
          <p:nvPr/>
        </p:nvSpPr>
        <p:spPr>
          <a:xfrm>
            <a:off x="5255904" y="6013173"/>
            <a:ext cx="2047200" cy="10956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Y crean valor </a:t>
            </a:r>
            <a:endParaRPr sz="1400" b="0" i="0" u="none" strike="noStrike" cap="none">
              <a:solidFill>
                <a:srgbClr val="000000"/>
              </a:solidFill>
              <a:latin typeface="Arial"/>
              <a:ea typeface="Arial"/>
              <a:cs typeface="Arial"/>
              <a:sym typeface="Arial"/>
            </a:endParaRPr>
          </a:p>
        </p:txBody>
      </p:sp>
      <p:cxnSp>
        <p:nvCxnSpPr>
          <p:cNvPr id="656" name="Google Shape;656;g2b93100fb3e_0_287"/>
          <p:cNvCxnSpPr/>
          <p:nvPr/>
        </p:nvCxnSpPr>
        <p:spPr>
          <a:xfrm>
            <a:off x="4687452" y="6537256"/>
            <a:ext cx="357300" cy="0"/>
          </a:xfrm>
          <a:prstGeom prst="straightConnector1">
            <a:avLst/>
          </a:prstGeom>
          <a:noFill/>
          <a:ln w="57150" cap="flat" cmpd="sng">
            <a:solidFill>
              <a:srgbClr val="3A484F"/>
            </a:solidFill>
            <a:prstDash val="solid"/>
            <a:round/>
            <a:headEnd type="none" w="sm" len="sm"/>
            <a:tailEnd type="triangle" w="med" len="med"/>
          </a:ln>
        </p:spPr>
      </p:cxnSp>
      <p:pic>
        <p:nvPicPr>
          <p:cNvPr id="657" name="Google Shape;657;g2b93100fb3e_0_287" descr="Emprendimiento - Iconos gratis de comercio"/>
          <p:cNvPicPr preferRelativeResize="0"/>
          <p:nvPr/>
        </p:nvPicPr>
        <p:blipFill rotWithShape="1">
          <a:blip r:embed="rId4">
            <a:alphaModFix/>
          </a:blip>
          <a:srcRect/>
          <a:stretch/>
        </p:blipFill>
        <p:spPr>
          <a:xfrm>
            <a:off x="1781614" y="2721104"/>
            <a:ext cx="2548716" cy="2548716"/>
          </a:xfrm>
          <a:prstGeom prst="rect">
            <a:avLst/>
          </a:prstGeom>
          <a:noFill/>
          <a:ln>
            <a:noFill/>
          </a:ln>
        </p:spPr>
      </p:pic>
      <p:pic>
        <p:nvPicPr>
          <p:cNvPr id="658" name="Google Shape;658;g2b93100fb3e_0_287" descr="Icono Interactuar en Flat Line User Experience Icon Set"/>
          <p:cNvPicPr preferRelativeResize="0"/>
          <p:nvPr/>
        </p:nvPicPr>
        <p:blipFill rotWithShape="1">
          <a:blip r:embed="rId5">
            <a:alphaModFix/>
          </a:blip>
          <a:srcRect/>
          <a:stretch/>
        </p:blipFill>
        <p:spPr>
          <a:xfrm>
            <a:off x="7578302" y="3489000"/>
            <a:ext cx="476088" cy="658048"/>
          </a:xfrm>
          <a:prstGeom prst="rect">
            <a:avLst/>
          </a:prstGeom>
          <a:noFill/>
          <a:ln>
            <a:noFill/>
          </a:ln>
        </p:spPr>
      </p:pic>
      <p:pic>
        <p:nvPicPr>
          <p:cNvPr id="659" name="Google Shape;659;g2b93100fb3e_0_287" descr="Falla - Iconos gratis de construcción y herramientas"/>
          <p:cNvPicPr preferRelativeResize="0"/>
          <p:nvPr/>
        </p:nvPicPr>
        <p:blipFill rotWithShape="1">
          <a:blip r:embed="rId6">
            <a:alphaModFix/>
          </a:blip>
          <a:srcRect/>
          <a:stretch/>
        </p:blipFill>
        <p:spPr>
          <a:xfrm>
            <a:off x="7523549" y="4770385"/>
            <a:ext cx="692678" cy="692678"/>
          </a:xfrm>
          <a:prstGeom prst="rect">
            <a:avLst/>
          </a:prstGeom>
          <a:noFill/>
          <a:ln>
            <a:noFill/>
          </a:ln>
        </p:spPr>
      </p:pic>
      <p:pic>
        <p:nvPicPr>
          <p:cNvPr id="660" name="Google Shape;660;g2b93100fb3e_0_287" descr="Valor - Iconos gratis de moda"/>
          <p:cNvPicPr preferRelativeResize="0"/>
          <p:nvPr/>
        </p:nvPicPr>
        <p:blipFill rotWithShape="1">
          <a:blip r:embed="rId7">
            <a:alphaModFix/>
          </a:blip>
          <a:srcRect/>
          <a:stretch/>
        </p:blipFill>
        <p:spPr>
          <a:xfrm>
            <a:off x="7595010" y="6026517"/>
            <a:ext cx="549756" cy="549756"/>
          </a:xfrm>
          <a:prstGeom prst="rect">
            <a:avLst/>
          </a:prstGeom>
          <a:noFill/>
          <a:ln>
            <a:noFill/>
          </a:ln>
        </p:spPr>
      </p:pic>
      <p:pic>
        <p:nvPicPr>
          <p:cNvPr id="661" name="Google Shape;661;g2b93100fb3e_0_287"/>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7739FF"/>
            </a:gs>
            <a:gs pos="17240">
              <a:srgbClr val="7739FF"/>
            </a:gs>
            <a:gs pos="67520">
              <a:srgbClr val="A31DFD"/>
            </a:gs>
            <a:gs pos="100000">
              <a:srgbClr val="CF00FB"/>
            </a:gs>
          </a:gsLst>
          <a:lin ang="2808983" scaled="0"/>
        </a:gradFill>
        <a:effectLst/>
      </p:bgPr>
    </p:bg>
    <p:spTree>
      <p:nvGrpSpPr>
        <p:cNvPr id="1" name="Shape 209"/>
        <p:cNvGrpSpPr/>
        <p:nvPr/>
      </p:nvGrpSpPr>
      <p:grpSpPr>
        <a:xfrm>
          <a:off x="0" y="0"/>
          <a:ext cx="0" cy="0"/>
          <a:chOff x="0" y="0"/>
          <a:chExt cx="0" cy="0"/>
        </a:xfrm>
      </p:grpSpPr>
      <p:pic>
        <p:nvPicPr>
          <p:cNvPr id="210" name="Google Shape;210;g2b93100fb3e_0_13" descr="Imagen"/>
          <p:cNvPicPr preferRelativeResize="0"/>
          <p:nvPr/>
        </p:nvPicPr>
        <p:blipFill rotWithShape="1">
          <a:blip r:embed="rId3">
            <a:alphaModFix/>
          </a:blip>
          <a:srcRect/>
          <a:stretch/>
        </p:blipFill>
        <p:spPr>
          <a:xfrm>
            <a:off x="3204990" y="-1905710"/>
            <a:ext cx="3634020" cy="1108115"/>
          </a:xfrm>
          <a:prstGeom prst="rect">
            <a:avLst/>
          </a:prstGeom>
          <a:noFill/>
          <a:ln>
            <a:noFill/>
          </a:ln>
        </p:spPr>
      </p:pic>
      <p:sp>
        <p:nvSpPr>
          <p:cNvPr id="211" name="Google Shape;211;g2b93100fb3e_0_13"/>
          <p:cNvSpPr txBox="1">
            <a:spLocks noGrp="1"/>
          </p:cNvSpPr>
          <p:nvPr>
            <p:ph type="subTitle" idx="4294967295"/>
          </p:nvPr>
        </p:nvSpPr>
        <p:spPr>
          <a:xfrm>
            <a:off x="1139383" y="2521185"/>
            <a:ext cx="6174600" cy="2555700"/>
          </a:xfrm>
          <a:prstGeom prst="rect">
            <a:avLst/>
          </a:prstGeom>
          <a:noFill/>
          <a:ln>
            <a:noFill/>
          </a:ln>
        </p:spPr>
        <p:txBody>
          <a:bodyPr spcFirstLastPara="1" wrap="square" lIns="23500" tIns="23500" rIns="23500" bIns="23500" anchor="t" anchorCtr="0">
            <a:normAutofit lnSpcReduction="20000"/>
          </a:bodyPr>
          <a:lstStyle/>
          <a:p>
            <a:pPr marL="0" marR="0" lvl="0" indent="0" algn="l" rtl="0">
              <a:lnSpc>
                <a:spcPct val="100000"/>
              </a:lnSpc>
              <a:spcBef>
                <a:spcPts val="0"/>
              </a:spcBef>
              <a:spcAft>
                <a:spcPts val="0"/>
              </a:spcAft>
              <a:buClr>
                <a:srgbClr val="FFFFFF"/>
              </a:buClr>
              <a:buSzPts val="2600"/>
              <a:buFont typeface="Roboto Light"/>
              <a:buNone/>
            </a:pPr>
            <a:r>
              <a:rPr lang="es-CL" sz="2700" b="0" i="0" u="none" strike="noStrike" cap="none">
                <a:solidFill>
                  <a:srgbClr val="FFFFFF"/>
                </a:solidFill>
                <a:latin typeface="Roboto Light"/>
                <a:ea typeface="Roboto Light"/>
                <a:cs typeface="Roboto Light"/>
                <a:sym typeface="Roboto Light"/>
              </a:rPr>
              <a:t>Buscamos </a:t>
            </a:r>
            <a:r>
              <a:rPr lang="es-CL" sz="2700" b="1" i="0" u="none" strike="noStrike" cap="none">
                <a:solidFill>
                  <a:srgbClr val="FFFFFF"/>
                </a:solidFill>
                <a:latin typeface="Roboto"/>
                <a:ea typeface="Roboto"/>
                <a:cs typeface="Roboto"/>
                <a:sym typeface="Roboto"/>
              </a:rPr>
              <a:t>guiar</a:t>
            </a:r>
            <a:r>
              <a:rPr lang="es-CL" sz="2700" b="0" i="0" u="none" strike="noStrike" cap="none">
                <a:solidFill>
                  <a:srgbClr val="FFFFFF"/>
                </a:solidFill>
                <a:latin typeface="Roboto Light"/>
                <a:ea typeface="Roboto Light"/>
                <a:cs typeface="Roboto Light"/>
                <a:sym typeface="Roboto Light"/>
              </a:rPr>
              <a:t> a estudiantes y titulados a </a:t>
            </a:r>
            <a:r>
              <a:rPr lang="es-CL" sz="2700" b="1" i="0" u="none" strike="noStrike" cap="none">
                <a:solidFill>
                  <a:srgbClr val="FFFFFF"/>
                </a:solidFill>
                <a:latin typeface="Roboto"/>
                <a:ea typeface="Roboto"/>
                <a:cs typeface="Roboto"/>
                <a:sym typeface="Roboto"/>
              </a:rPr>
              <a:t>conectar, fortalecer y escalar sus proyectos</a:t>
            </a:r>
            <a:r>
              <a:rPr lang="es-CL" sz="2700" b="0" i="0" u="none" strike="noStrike" cap="none">
                <a:solidFill>
                  <a:srgbClr val="FFFFFF"/>
                </a:solidFill>
                <a:latin typeface="Roboto Light"/>
                <a:ea typeface="Roboto Light"/>
                <a:cs typeface="Roboto Light"/>
                <a:sym typeface="Roboto Light"/>
              </a:rPr>
              <a:t>, a través de una ruta que va </a:t>
            </a:r>
            <a:r>
              <a:rPr lang="es-CL" sz="2700" b="1" i="0" u="none" strike="noStrike" cap="none">
                <a:solidFill>
                  <a:srgbClr val="FFFFFF"/>
                </a:solidFill>
                <a:latin typeface="Roboto"/>
                <a:ea typeface="Roboto"/>
                <a:cs typeface="Roboto"/>
                <a:sym typeface="Roboto"/>
              </a:rPr>
              <a:t>desde la generación de ideas hasta la creación, iteración y validación</a:t>
            </a:r>
            <a:r>
              <a:rPr lang="es-CL" sz="2700" b="0" i="0" u="none" strike="noStrike" cap="none">
                <a:solidFill>
                  <a:srgbClr val="FFFFFF"/>
                </a:solidFill>
                <a:latin typeface="Roboto Light"/>
                <a:ea typeface="Roboto Light"/>
                <a:cs typeface="Roboto Light"/>
                <a:sym typeface="Roboto Light"/>
              </a:rPr>
              <a:t> del modelo de negocios de proyectos emprendedores.</a:t>
            </a:r>
            <a:endParaRPr sz="2400"/>
          </a:p>
        </p:txBody>
      </p:sp>
      <p:pic>
        <p:nvPicPr>
          <p:cNvPr id="212" name="Google Shape;212;g2b93100fb3e_0_13" descr="brujula.psd"/>
          <p:cNvPicPr preferRelativeResize="0"/>
          <p:nvPr/>
        </p:nvPicPr>
        <p:blipFill rotWithShape="1">
          <a:blip r:embed="rId4">
            <a:alphaModFix/>
          </a:blip>
          <a:srcRect/>
          <a:stretch/>
        </p:blipFill>
        <p:spPr>
          <a:xfrm>
            <a:off x="6009251" y="4043144"/>
            <a:ext cx="3918010" cy="34571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2b93100fb3e_0_306"/>
          <p:cNvSpPr txBox="1"/>
          <p:nvPr/>
        </p:nvSpPr>
        <p:spPr>
          <a:xfrm>
            <a:off x="2" y="1308175"/>
            <a:ext cx="10044000" cy="574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2400" b="1" i="0" u="none" strike="noStrike" cap="none">
                <a:solidFill>
                  <a:srgbClr val="7F7F7F"/>
                </a:solidFill>
                <a:latin typeface="Arvo"/>
                <a:ea typeface="Arvo"/>
                <a:cs typeface="Arvo"/>
                <a:sym typeface="Arvo"/>
              </a:rPr>
              <a:t>¿CÓMO RECONOCER OPORTUNIDADES?</a:t>
            </a:r>
            <a:endParaRPr sz="2400" b="1" i="0" u="none" strike="noStrike" cap="none">
              <a:solidFill>
                <a:srgbClr val="7F7F7F"/>
              </a:solidFill>
              <a:latin typeface="Arvo"/>
              <a:ea typeface="Arvo"/>
              <a:cs typeface="Arvo"/>
              <a:sym typeface="Arvo"/>
            </a:endParaRPr>
          </a:p>
        </p:txBody>
      </p:sp>
      <p:sp>
        <p:nvSpPr>
          <p:cNvPr id="667" name="Google Shape;667;g2b93100fb3e_0_306"/>
          <p:cNvSpPr txBox="1"/>
          <p:nvPr/>
        </p:nvSpPr>
        <p:spPr>
          <a:xfrm>
            <a:off x="1648942" y="2018722"/>
            <a:ext cx="30042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1. BUSCA INTERNAMENTE </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¿Qué te apasiona? ¿En qué eres bueno?</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68" name="Google Shape;668;g2b93100fb3e_0_306" descr="Corazón"/>
          <p:cNvPicPr preferRelativeResize="0"/>
          <p:nvPr/>
        </p:nvPicPr>
        <p:blipFill rotWithShape="1">
          <a:blip r:embed="rId3">
            <a:alphaModFix/>
          </a:blip>
          <a:srcRect/>
          <a:stretch/>
        </p:blipFill>
        <p:spPr>
          <a:xfrm>
            <a:off x="4209090" y="2529206"/>
            <a:ext cx="407451" cy="407440"/>
          </a:xfrm>
          <a:prstGeom prst="rect">
            <a:avLst/>
          </a:prstGeom>
          <a:noFill/>
          <a:ln>
            <a:noFill/>
          </a:ln>
        </p:spPr>
      </p:pic>
      <p:sp>
        <p:nvSpPr>
          <p:cNvPr id="669" name="Google Shape;669;g2b93100fb3e_0_306"/>
          <p:cNvSpPr txBox="1"/>
          <p:nvPr/>
        </p:nvSpPr>
        <p:spPr>
          <a:xfrm>
            <a:off x="5287050" y="2000819"/>
            <a:ext cx="31080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2. TENDENCIAS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Tecnología, modelos de negocios, culturales.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0" name="Google Shape;670;g2b93100fb3e_0_306"/>
          <p:cNvSpPr txBox="1"/>
          <p:nvPr/>
        </p:nvSpPr>
        <p:spPr>
          <a:xfrm>
            <a:off x="1648950" y="4950191"/>
            <a:ext cx="30042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5. SUCESOS INESPERADOS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Accidentes, desastres.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1" name="Google Shape;671;g2b93100fb3e_0_306"/>
          <p:cNvSpPr txBox="1"/>
          <p:nvPr/>
        </p:nvSpPr>
        <p:spPr>
          <a:xfrm>
            <a:off x="5287050" y="4948338"/>
            <a:ext cx="31080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6. INCONGRUENCIAS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Productos, servicios.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2" name="Google Shape;672;g2b93100fb3e_0_306"/>
          <p:cNvSpPr txBox="1"/>
          <p:nvPr/>
        </p:nvSpPr>
        <p:spPr>
          <a:xfrm>
            <a:off x="1648951" y="6406702"/>
            <a:ext cx="30042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7. PROCESOS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Ineficiencias, reducción en costos, velocidad, burocracia, tecnología.</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1" i="0" u="none" strike="noStrike" cap="none">
              <a:solidFill>
                <a:schemeClr val="dk1"/>
              </a:solidFill>
              <a:latin typeface="Cabin"/>
              <a:ea typeface="Cabin"/>
              <a:cs typeface="Cabin"/>
              <a:sym typeface="Cabin"/>
            </a:endParaRPr>
          </a:p>
        </p:txBody>
      </p:sp>
      <p:sp>
        <p:nvSpPr>
          <p:cNvPr id="673" name="Google Shape;673;g2b93100fb3e_0_306"/>
          <p:cNvSpPr txBox="1"/>
          <p:nvPr/>
        </p:nvSpPr>
        <p:spPr>
          <a:xfrm>
            <a:off x="5287050" y="6367630"/>
            <a:ext cx="31080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8. CAMBIOS DEMOGRÁFICOS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Cultura, inmigración, edad, salud, ingresos, vivienda.</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74" name="Google Shape;674;g2b93100fb3e_0_306" descr="Casa"/>
          <p:cNvPicPr preferRelativeResize="0"/>
          <p:nvPr/>
        </p:nvPicPr>
        <p:blipFill rotWithShape="1">
          <a:blip r:embed="rId4">
            <a:alphaModFix/>
          </a:blip>
          <a:srcRect/>
          <a:stretch/>
        </p:blipFill>
        <p:spPr>
          <a:xfrm>
            <a:off x="7735769" y="7019927"/>
            <a:ext cx="524670" cy="524653"/>
          </a:xfrm>
          <a:prstGeom prst="rect">
            <a:avLst/>
          </a:prstGeom>
          <a:noFill/>
          <a:ln>
            <a:noFill/>
          </a:ln>
        </p:spPr>
      </p:pic>
      <p:pic>
        <p:nvPicPr>
          <p:cNvPr id="675" name="Google Shape;675;g2b93100fb3e_0_306" descr="Estadísticas con relleno sólido"/>
          <p:cNvPicPr preferRelativeResize="0"/>
          <p:nvPr/>
        </p:nvPicPr>
        <p:blipFill rotWithShape="1">
          <a:blip r:embed="rId5">
            <a:alphaModFix/>
          </a:blip>
          <a:srcRect/>
          <a:stretch/>
        </p:blipFill>
        <p:spPr>
          <a:xfrm>
            <a:off x="7901830" y="2520843"/>
            <a:ext cx="419653" cy="419653"/>
          </a:xfrm>
          <a:prstGeom prst="rect">
            <a:avLst/>
          </a:prstGeom>
          <a:noFill/>
          <a:ln>
            <a:noFill/>
          </a:ln>
        </p:spPr>
      </p:pic>
      <p:pic>
        <p:nvPicPr>
          <p:cNvPr id="676" name="Google Shape;676;g2b93100fb3e_0_306" descr="Mejora continua con relleno sólido"/>
          <p:cNvPicPr preferRelativeResize="0"/>
          <p:nvPr/>
        </p:nvPicPr>
        <p:blipFill rotWithShape="1">
          <a:blip r:embed="rId6">
            <a:alphaModFix/>
          </a:blip>
          <a:srcRect/>
          <a:stretch/>
        </p:blipFill>
        <p:spPr>
          <a:xfrm>
            <a:off x="7711489" y="5174651"/>
            <a:ext cx="663277" cy="663261"/>
          </a:xfrm>
          <a:prstGeom prst="rect">
            <a:avLst/>
          </a:prstGeom>
          <a:noFill/>
          <a:ln>
            <a:noFill/>
          </a:ln>
        </p:spPr>
      </p:pic>
      <p:pic>
        <p:nvPicPr>
          <p:cNvPr id="677" name="Google Shape;677;g2b93100fb3e_0_306" descr="Accidente con relleno sólido"/>
          <p:cNvPicPr preferRelativeResize="0"/>
          <p:nvPr/>
        </p:nvPicPr>
        <p:blipFill rotWithShape="1">
          <a:blip r:embed="rId7">
            <a:alphaModFix/>
          </a:blip>
          <a:srcRect/>
          <a:stretch/>
        </p:blipFill>
        <p:spPr>
          <a:xfrm>
            <a:off x="4025824" y="5251897"/>
            <a:ext cx="524670" cy="524670"/>
          </a:xfrm>
          <a:prstGeom prst="rect">
            <a:avLst/>
          </a:prstGeom>
          <a:noFill/>
          <a:ln>
            <a:noFill/>
          </a:ln>
        </p:spPr>
      </p:pic>
      <p:pic>
        <p:nvPicPr>
          <p:cNvPr id="678" name="Google Shape;678;g2b93100fb3e_0_306" descr="Centro de llamadas con relleno sólido"/>
          <p:cNvPicPr preferRelativeResize="0"/>
          <p:nvPr/>
        </p:nvPicPr>
        <p:blipFill rotWithShape="1">
          <a:blip r:embed="rId8">
            <a:alphaModFix/>
          </a:blip>
          <a:srcRect/>
          <a:stretch/>
        </p:blipFill>
        <p:spPr>
          <a:xfrm>
            <a:off x="4025537" y="7003454"/>
            <a:ext cx="484961" cy="484961"/>
          </a:xfrm>
          <a:prstGeom prst="rect">
            <a:avLst/>
          </a:prstGeom>
          <a:noFill/>
          <a:ln>
            <a:noFill/>
          </a:ln>
        </p:spPr>
      </p:pic>
      <p:sp>
        <p:nvSpPr>
          <p:cNvPr id="679" name="Google Shape;679;g2b93100fb3e_0_306"/>
          <p:cNvSpPr txBox="1"/>
          <p:nvPr/>
        </p:nvSpPr>
        <p:spPr>
          <a:xfrm>
            <a:off x="1648942" y="3480722"/>
            <a:ext cx="30042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3. MALAS EXPERIENCIAS </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Presta atención a las malas experiencias de los clientes.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chemeClr val="dk1"/>
              </a:solidFill>
              <a:latin typeface="Cabin"/>
              <a:ea typeface="Cabin"/>
              <a:cs typeface="Cabin"/>
              <a:sym typeface="Cabin"/>
            </a:endParaRPr>
          </a:p>
        </p:txBody>
      </p:sp>
      <p:pic>
        <p:nvPicPr>
          <p:cNvPr id="680" name="Google Shape;680;g2b93100fb3e_0_306" descr="Corazón"/>
          <p:cNvPicPr preferRelativeResize="0"/>
          <p:nvPr/>
        </p:nvPicPr>
        <p:blipFill rotWithShape="1">
          <a:blip r:embed="rId3">
            <a:alphaModFix/>
          </a:blip>
          <a:srcRect/>
          <a:stretch/>
        </p:blipFill>
        <p:spPr>
          <a:xfrm>
            <a:off x="4209090" y="3991206"/>
            <a:ext cx="407451" cy="407440"/>
          </a:xfrm>
          <a:prstGeom prst="rect">
            <a:avLst/>
          </a:prstGeom>
          <a:noFill/>
          <a:ln>
            <a:noFill/>
          </a:ln>
        </p:spPr>
      </p:pic>
      <p:sp>
        <p:nvSpPr>
          <p:cNvPr id="681" name="Google Shape;681;g2b93100fb3e_0_306"/>
          <p:cNvSpPr txBox="1"/>
          <p:nvPr/>
        </p:nvSpPr>
        <p:spPr>
          <a:xfrm>
            <a:off x="5287050" y="3462819"/>
            <a:ext cx="31080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4. FRUSTRACIONES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Buscar las frustraciones que viven actualmente las personas. </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82" name="Google Shape;682;g2b93100fb3e_0_306" descr="Estadísticas con relleno sólido"/>
          <p:cNvPicPr preferRelativeResize="0"/>
          <p:nvPr/>
        </p:nvPicPr>
        <p:blipFill rotWithShape="1">
          <a:blip r:embed="rId5">
            <a:alphaModFix/>
          </a:blip>
          <a:srcRect/>
          <a:stretch/>
        </p:blipFill>
        <p:spPr>
          <a:xfrm>
            <a:off x="7901830" y="3982843"/>
            <a:ext cx="419653" cy="419653"/>
          </a:xfrm>
          <a:prstGeom prst="rect">
            <a:avLst/>
          </a:prstGeom>
          <a:noFill/>
          <a:ln>
            <a:noFill/>
          </a:ln>
        </p:spPr>
      </p:pic>
      <p:pic>
        <p:nvPicPr>
          <p:cNvPr id="683" name="Google Shape;683;g2b93100fb3e_0_306"/>
          <p:cNvPicPr preferRelativeResize="0"/>
          <p:nvPr/>
        </p:nvPicPr>
        <p:blipFill>
          <a:blip r:embed="rId9">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2b93100fb3e_0_335"/>
          <p:cNvSpPr txBox="1"/>
          <p:nvPr/>
        </p:nvSpPr>
        <p:spPr>
          <a:xfrm>
            <a:off x="1692557" y="1404208"/>
            <a:ext cx="6647100" cy="12816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s-CL" sz="2400" b="1" i="0" u="none" strike="noStrike" cap="none">
                <a:solidFill>
                  <a:srgbClr val="7F7F7F"/>
                </a:solidFill>
                <a:latin typeface="Arvo"/>
                <a:ea typeface="Arvo"/>
                <a:cs typeface="Arvo"/>
                <a:sym typeface="Arvo"/>
              </a:rPr>
              <a:t>UN </a:t>
            </a:r>
            <a:r>
              <a:rPr lang="es-CL" sz="2400" b="1" i="0" u="none" strike="noStrike" cap="none">
                <a:solidFill>
                  <a:srgbClr val="7F7F7F"/>
                </a:solidFill>
                <a:highlight>
                  <a:schemeClr val="lt2"/>
                </a:highlight>
                <a:latin typeface="Arvo"/>
                <a:ea typeface="Arvo"/>
                <a:cs typeface="Arvo"/>
                <a:sym typeface="Arvo"/>
              </a:rPr>
              <a:t>EMPRENDEDOR</a:t>
            </a:r>
            <a:r>
              <a:rPr lang="es-CL" sz="2400" b="1" i="0" u="none" strike="noStrike" cap="none">
                <a:solidFill>
                  <a:srgbClr val="7F7F7F"/>
                </a:solidFill>
                <a:highlight>
                  <a:schemeClr val="lt1"/>
                </a:highlight>
                <a:latin typeface="Arvo"/>
                <a:ea typeface="Arvo"/>
                <a:cs typeface="Arvo"/>
                <a:sym typeface="Arvo"/>
              </a:rPr>
              <a:t> </a:t>
            </a:r>
            <a:r>
              <a:rPr lang="es-CL" sz="2400" b="1" i="0" u="none" strike="noStrike" cap="none">
                <a:solidFill>
                  <a:srgbClr val="7F7F7F"/>
                </a:solidFill>
                <a:latin typeface="Arvo"/>
                <a:ea typeface="Arvo"/>
                <a:cs typeface="Arvo"/>
                <a:sym typeface="Arvo"/>
              </a:rPr>
              <a:t>PARA RECONOCER OPORTUNIDADES </a:t>
            </a:r>
            <a:r>
              <a:rPr lang="es-CL" sz="2400" b="1" i="0" u="none" strike="noStrike" cap="none">
                <a:solidFill>
                  <a:srgbClr val="7F7F7F"/>
                </a:solidFill>
                <a:highlight>
                  <a:schemeClr val="lt2"/>
                </a:highlight>
                <a:latin typeface="Arvo"/>
                <a:ea typeface="Arvo"/>
                <a:cs typeface="Arvo"/>
                <a:sym typeface="Arvo"/>
              </a:rPr>
              <a:t>DEBE EMPATIZAR</a:t>
            </a:r>
            <a:endParaRPr sz="3600" b="1" i="0" u="none" strike="noStrike" cap="none">
              <a:solidFill>
                <a:srgbClr val="FFFFFF"/>
              </a:solidFill>
              <a:highlight>
                <a:schemeClr val="lt2"/>
              </a:highlight>
              <a:latin typeface="Arvo"/>
              <a:ea typeface="Arvo"/>
              <a:cs typeface="Arvo"/>
              <a:sym typeface="Arvo"/>
            </a:endParaRPr>
          </a:p>
        </p:txBody>
      </p:sp>
      <p:pic>
        <p:nvPicPr>
          <p:cNvPr id="700" name="Google Shape;700;g2b93100fb3e_0_335" descr="Emprendimiento - Iconos gratis de comercio"/>
          <p:cNvPicPr preferRelativeResize="0"/>
          <p:nvPr/>
        </p:nvPicPr>
        <p:blipFill rotWithShape="1">
          <a:blip r:embed="rId3">
            <a:alphaModFix/>
          </a:blip>
          <a:srcRect/>
          <a:stretch/>
        </p:blipFill>
        <p:spPr>
          <a:xfrm>
            <a:off x="1781614" y="3102104"/>
            <a:ext cx="2548716" cy="2548716"/>
          </a:xfrm>
          <a:prstGeom prst="rect">
            <a:avLst/>
          </a:prstGeom>
          <a:noFill/>
          <a:ln>
            <a:noFill/>
          </a:ln>
        </p:spPr>
      </p:pic>
      <p:pic>
        <p:nvPicPr>
          <p:cNvPr id="701" name="Google Shape;701;g2b93100fb3e_0_335"/>
          <p:cNvPicPr preferRelativeResize="0"/>
          <p:nvPr/>
        </p:nvPicPr>
        <p:blipFill rotWithShape="1">
          <a:blip r:embed="rId4">
            <a:alphaModFix/>
          </a:blip>
          <a:srcRect l="58248" t="3955" r="7226" b="49567"/>
          <a:stretch/>
        </p:blipFill>
        <p:spPr>
          <a:xfrm>
            <a:off x="5290850" y="3162700"/>
            <a:ext cx="2548700" cy="2929527"/>
          </a:xfrm>
          <a:prstGeom prst="rect">
            <a:avLst/>
          </a:prstGeom>
          <a:noFill/>
          <a:ln>
            <a:noFill/>
          </a:ln>
        </p:spPr>
      </p:pic>
      <p:sp>
        <p:nvSpPr>
          <p:cNvPr id="702" name="Google Shape;702;g2b93100fb3e_0_335"/>
          <p:cNvSpPr txBox="1"/>
          <p:nvPr/>
        </p:nvSpPr>
        <p:spPr>
          <a:xfrm>
            <a:off x="5655595" y="3859406"/>
            <a:ext cx="1819200" cy="1893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100" b="0" i="0" u="none" strike="noStrike" cap="none">
                <a:solidFill>
                  <a:srgbClr val="000000"/>
                </a:solidFill>
                <a:latin typeface="Arvo"/>
                <a:ea typeface="Arvo"/>
                <a:cs typeface="Arvo"/>
                <a:sym typeface="Arvo"/>
              </a:rPr>
              <a:t>práctica de la </a:t>
            </a:r>
            <a:endParaRPr sz="21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2100" b="1" i="0" u="none" strike="noStrike" cap="none">
                <a:solidFill>
                  <a:srgbClr val="000000"/>
                </a:solidFill>
                <a:latin typeface="Arvo"/>
                <a:ea typeface="Arvo"/>
                <a:cs typeface="Arvo"/>
                <a:sym typeface="Arvo"/>
              </a:rPr>
              <a:t>EMPATÍA</a:t>
            </a:r>
            <a:endParaRPr sz="2100" b="1" i="0" u="none" strike="noStrike" cap="none">
              <a:solidFill>
                <a:srgbClr val="000000"/>
              </a:solidFill>
              <a:latin typeface="Arvo"/>
              <a:ea typeface="Arvo"/>
              <a:cs typeface="Arvo"/>
              <a:sym typeface="Arvo"/>
            </a:endParaRPr>
          </a:p>
        </p:txBody>
      </p:sp>
      <p:sp>
        <p:nvSpPr>
          <p:cNvPr id="703" name="Google Shape;703;g2b93100fb3e_0_335"/>
          <p:cNvSpPr/>
          <p:nvPr/>
        </p:nvSpPr>
        <p:spPr>
          <a:xfrm>
            <a:off x="4792052" y="4707676"/>
            <a:ext cx="1033663" cy="1610681"/>
          </a:xfrm>
          <a:custGeom>
            <a:avLst/>
            <a:gdLst/>
            <a:ahLst/>
            <a:cxnLst/>
            <a:rect l="l" t="t" r="r" b="b"/>
            <a:pathLst>
              <a:path w="50190" h="57086" extrusionOk="0">
                <a:moveTo>
                  <a:pt x="14942" y="0"/>
                </a:moveTo>
                <a:lnTo>
                  <a:pt x="33332" y="20689"/>
                </a:lnTo>
                <a:lnTo>
                  <a:pt x="50190" y="50956"/>
                </a:lnTo>
                <a:lnTo>
                  <a:pt x="50190" y="55937"/>
                </a:lnTo>
                <a:lnTo>
                  <a:pt x="2682" y="57086"/>
                </a:lnTo>
                <a:lnTo>
                  <a:pt x="0" y="11877"/>
                </a:lnTo>
                <a:close/>
              </a:path>
            </a:pathLst>
          </a:custGeom>
          <a:solidFill>
            <a:srgbClr val="FFFFFF"/>
          </a:solidFill>
          <a:ln>
            <a:noFill/>
          </a:ln>
        </p:spPr>
      </p:sp>
      <p:pic>
        <p:nvPicPr>
          <p:cNvPr id="704" name="Google Shape;704;g2b93100fb3e_0_335"/>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09" name="Google Shape;709;g2b93100fb3e_0_343"/>
          <p:cNvPicPr preferRelativeResize="0"/>
          <p:nvPr/>
        </p:nvPicPr>
        <p:blipFill rotWithShape="1">
          <a:blip r:embed="rId3">
            <a:alphaModFix/>
          </a:blip>
          <a:srcRect l="58248" t="3955" r="7226" b="49567"/>
          <a:stretch/>
        </p:blipFill>
        <p:spPr>
          <a:xfrm>
            <a:off x="5462590" y="1420596"/>
            <a:ext cx="2272527" cy="2929504"/>
          </a:xfrm>
          <a:prstGeom prst="rect">
            <a:avLst/>
          </a:prstGeom>
          <a:noFill/>
          <a:ln>
            <a:noFill/>
          </a:ln>
        </p:spPr>
      </p:pic>
      <p:sp>
        <p:nvSpPr>
          <p:cNvPr id="710" name="Google Shape;710;g2b93100fb3e_0_343"/>
          <p:cNvSpPr txBox="1"/>
          <p:nvPr/>
        </p:nvSpPr>
        <p:spPr>
          <a:xfrm>
            <a:off x="5646357" y="2117291"/>
            <a:ext cx="1819200" cy="1893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100" b="0" i="0" u="none" strike="noStrike" cap="none">
                <a:solidFill>
                  <a:srgbClr val="000000"/>
                </a:solidFill>
                <a:latin typeface="Arvo"/>
                <a:ea typeface="Arvo"/>
                <a:cs typeface="Arvo"/>
                <a:sym typeface="Arvo"/>
              </a:rPr>
              <a:t>práctica de la </a:t>
            </a:r>
            <a:endParaRPr sz="21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2100" b="1" i="0" u="none" strike="noStrike" cap="none">
                <a:solidFill>
                  <a:srgbClr val="000000"/>
                </a:solidFill>
                <a:latin typeface="Arvo"/>
                <a:ea typeface="Arvo"/>
                <a:cs typeface="Arvo"/>
                <a:sym typeface="Arvo"/>
              </a:rPr>
              <a:t>EMPATÍA</a:t>
            </a:r>
            <a:endParaRPr sz="2100" b="1" i="0" u="none" strike="noStrike" cap="none">
              <a:solidFill>
                <a:srgbClr val="000000"/>
              </a:solidFill>
              <a:latin typeface="Arvo"/>
              <a:ea typeface="Arvo"/>
              <a:cs typeface="Arvo"/>
              <a:sym typeface="Arvo"/>
            </a:endParaRPr>
          </a:p>
        </p:txBody>
      </p:sp>
      <p:sp>
        <p:nvSpPr>
          <p:cNvPr id="711" name="Google Shape;711;g2b93100fb3e_0_343"/>
          <p:cNvSpPr/>
          <p:nvPr/>
        </p:nvSpPr>
        <p:spPr>
          <a:xfrm>
            <a:off x="1669662" y="4693271"/>
            <a:ext cx="6704700" cy="1590900"/>
          </a:xfrm>
          <a:prstGeom prst="rect">
            <a:avLst/>
          </a:prstGeom>
          <a:solidFill>
            <a:schemeClr val="lt1"/>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L" sz="2200" b="0" i="0" u="none" strike="noStrike" cap="none">
                <a:solidFill>
                  <a:srgbClr val="000000"/>
                </a:solidFill>
                <a:latin typeface="Cabin"/>
                <a:ea typeface="Cabin"/>
                <a:cs typeface="Cabin"/>
                <a:sym typeface="Cabin"/>
              </a:rPr>
              <a:t>Practicar la </a:t>
            </a:r>
            <a:r>
              <a:rPr lang="es-CL" sz="2200" b="1" i="0" u="none" strike="noStrike" cap="none">
                <a:solidFill>
                  <a:srgbClr val="000000"/>
                </a:solidFill>
                <a:latin typeface="Cabin"/>
                <a:ea typeface="Cabin"/>
                <a:cs typeface="Cabin"/>
                <a:sym typeface="Cabin"/>
              </a:rPr>
              <a:t>empatía</a:t>
            </a:r>
            <a:r>
              <a:rPr lang="es-CL" sz="2200" b="0" i="0" u="none" strike="noStrike" cap="none">
                <a:solidFill>
                  <a:srgbClr val="000000"/>
                </a:solidFill>
                <a:latin typeface="Cabin"/>
                <a:ea typeface="Cabin"/>
                <a:cs typeface="Cabin"/>
                <a:sym typeface="Cabin"/>
              </a:rPr>
              <a:t> nos propone pensar o ponernos en el lugar de otro. </a:t>
            </a:r>
            <a:endParaRPr sz="2200" b="0" i="0" u="none" strike="noStrike" cap="none">
              <a:solidFill>
                <a:srgbClr val="000000"/>
              </a:solidFill>
              <a:latin typeface="Cabin"/>
              <a:ea typeface="Cabin"/>
              <a:cs typeface="Cabin"/>
              <a:sym typeface="Cabin"/>
            </a:endParaRPr>
          </a:p>
          <a:p>
            <a:pPr marL="0" marR="0" lvl="0" indent="0" algn="just" rtl="0">
              <a:spcBef>
                <a:spcPts val="0"/>
              </a:spcBef>
              <a:spcAft>
                <a:spcPts val="0"/>
              </a:spcAft>
              <a:buNone/>
            </a:pPr>
            <a:endParaRPr sz="2200" b="0" i="0" u="none" strike="noStrike" cap="none">
              <a:solidFill>
                <a:srgbClr val="000000"/>
              </a:solidFill>
              <a:latin typeface="Cabin"/>
              <a:ea typeface="Cabin"/>
              <a:cs typeface="Cabin"/>
              <a:sym typeface="Cabin"/>
            </a:endParaRPr>
          </a:p>
          <a:p>
            <a:pPr marL="0" marR="0" lvl="0" indent="0" algn="just" rtl="0">
              <a:spcBef>
                <a:spcPts val="0"/>
              </a:spcBef>
              <a:spcAft>
                <a:spcPts val="0"/>
              </a:spcAft>
              <a:buNone/>
            </a:pPr>
            <a:r>
              <a:rPr lang="es-CL" sz="2200" b="0" i="0" u="none" strike="noStrike" cap="none">
                <a:solidFill>
                  <a:srgbClr val="000000"/>
                </a:solidFill>
                <a:latin typeface="Cabin"/>
                <a:ea typeface="Cabin"/>
                <a:cs typeface="Cabin"/>
                <a:sym typeface="Cabin"/>
              </a:rPr>
              <a:t>Pero además nos invita a salir y encontrarnos con el entorno, saliendo de nuestra zona de seguridad</a:t>
            </a:r>
            <a:endParaRPr sz="2200" b="0" i="0" u="none" strike="noStrike" cap="none">
              <a:solidFill>
                <a:srgbClr val="000000"/>
              </a:solidFill>
              <a:latin typeface="Cabin"/>
              <a:ea typeface="Cabin"/>
              <a:cs typeface="Cabin"/>
              <a:sym typeface="Cabin"/>
            </a:endParaRPr>
          </a:p>
          <a:p>
            <a:pPr marL="0" marR="0" lvl="0" indent="0" algn="just" rtl="0">
              <a:spcBef>
                <a:spcPts val="0"/>
              </a:spcBef>
              <a:spcAft>
                <a:spcPts val="0"/>
              </a:spcAft>
              <a:buNone/>
            </a:pPr>
            <a:endParaRPr sz="2200" b="0" i="0" u="none" strike="noStrike" cap="none">
              <a:solidFill>
                <a:srgbClr val="000000"/>
              </a:solidFill>
              <a:latin typeface="Cabin"/>
              <a:ea typeface="Cabin"/>
              <a:cs typeface="Cabin"/>
              <a:sym typeface="Cabin"/>
            </a:endParaRPr>
          </a:p>
          <a:p>
            <a:pPr marL="0" marR="0" lvl="0" indent="0" algn="just" rtl="0">
              <a:spcBef>
                <a:spcPts val="0"/>
              </a:spcBef>
              <a:spcAft>
                <a:spcPts val="0"/>
              </a:spcAft>
              <a:buNone/>
            </a:pPr>
            <a:r>
              <a:rPr lang="es-CL" sz="2200" b="0" i="0" u="none" strike="noStrike" cap="none">
                <a:solidFill>
                  <a:srgbClr val="000000"/>
                </a:solidFill>
                <a:latin typeface="Cabin"/>
                <a:ea typeface="Cabin"/>
                <a:cs typeface="Cabin"/>
                <a:sym typeface="Cabin"/>
              </a:rPr>
              <a:t>Al empatizar comprendemos profundamente a otro individuo.</a:t>
            </a:r>
            <a:endParaRPr sz="2200" b="0" i="0" u="none" strike="noStrike" cap="none">
              <a:solidFill>
                <a:srgbClr val="000000"/>
              </a:solidFill>
              <a:latin typeface="Cabin"/>
              <a:ea typeface="Cabin"/>
              <a:cs typeface="Cabin"/>
              <a:sym typeface="Cabin"/>
            </a:endParaRPr>
          </a:p>
        </p:txBody>
      </p:sp>
      <p:sp>
        <p:nvSpPr>
          <p:cNvPr id="712" name="Google Shape;712;g2b93100fb3e_0_343"/>
          <p:cNvSpPr/>
          <p:nvPr/>
        </p:nvSpPr>
        <p:spPr>
          <a:xfrm>
            <a:off x="4963788" y="2965561"/>
            <a:ext cx="1033663" cy="1610681"/>
          </a:xfrm>
          <a:custGeom>
            <a:avLst/>
            <a:gdLst/>
            <a:ahLst/>
            <a:cxnLst/>
            <a:rect l="l" t="t" r="r" b="b"/>
            <a:pathLst>
              <a:path w="50190" h="57086" extrusionOk="0">
                <a:moveTo>
                  <a:pt x="14942" y="0"/>
                </a:moveTo>
                <a:lnTo>
                  <a:pt x="33332" y="20689"/>
                </a:lnTo>
                <a:lnTo>
                  <a:pt x="50190" y="50956"/>
                </a:lnTo>
                <a:lnTo>
                  <a:pt x="50190" y="55937"/>
                </a:lnTo>
                <a:lnTo>
                  <a:pt x="2682" y="57086"/>
                </a:lnTo>
                <a:lnTo>
                  <a:pt x="0" y="11877"/>
                </a:lnTo>
                <a:close/>
              </a:path>
            </a:pathLst>
          </a:custGeom>
          <a:solidFill>
            <a:srgbClr val="FFFFFF"/>
          </a:solidFill>
          <a:ln>
            <a:noFill/>
          </a:ln>
        </p:spPr>
      </p:sp>
      <p:pic>
        <p:nvPicPr>
          <p:cNvPr id="713" name="Google Shape;713;g2b93100fb3e_0_343"/>
          <p:cNvPicPr preferRelativeResize="0"/>
          <p:nvPr/>
        </p:nvPicPr>
        <p:blipFill rotWithShape="1">
          <a:blip r:embed="rId4">
            <a:alphaModFix/>
          </a:blip>
          <a:srcRect/>
          <a:stretch/>
        </p:blipFill>
        <p:spPr>
          <a:xfrm>
            <a:off x="2308893" y="2015901"/>
            <a:ext cx="2207464" cy="2095795"/>
          </a:xfrm>
          <a:prstGeom prst="rect">
            <a:avLst/>
          </a:prstGeom>
          <a:noFill/>
          <a:ln>
            <a:noFill/>
          </a:ln>
        </p:spPr>
      </p:pic>
      <p:pic>
        <p:nvPicPr>
          <p:cNvPr id="714" name="Google Shape;714;g2b93100fb3e_0_343"/>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g2b93100fb3e_0_351" descr="Persona confundida con relleno sólido"/>
          <p:cNvPicPr preferRelativeResize="0"/>
          <p:nvPr/>
        </p:nvPicPr>
        <p:blipFill rotWithShape="1">
          <a:blip r:embed="rId3">
            <a:alphaModFix/>
          </a:blip>
          <a:srcRect/>
          <a:stretch/>
        </p:blipFill>
        <p:spPr>
          <a:xfrm>
            <a:off x="2826199" y="4290299"/>
            <a:ext cx="753300" cy="753300"/>
          </a:xfrm>
          <a:prstGeom prst="rect">
            <a:avLst/>
          </a:prstGeom>
          <a:noFill/>
          <a:ln>
            <a:noFill/>
          </a:ln>
        </p:spPr>
      </p:pic>
      <p:pic>
        <p:nvPicPr>
          <p:cNvPr id="720" name="Google Shape;720;g2b93100fb3e_0_351" descr="Perfil de hombre con relleno sólido"/>
          <p:cNvPicPr preferRelativeResize="0"/>
          <p:nvPr/>
        </p:nvPicPr>
        <p:blipFill rotWithShape="1">
          <a:blip r:embed="rId4">
            <a:alphaModFix/>
          </a:blip>
          <a:srcRect/>
          <a:stretch/>
        </p:blipFill>
        <p:spPr>
          <a:xfrm>
            <a:off x="6086665" y="2151512"/>
            <a:ext cx="687144" cy="687144"/>
          </a:xfrm>
          <a:prstGeom prst="rect">
            <a:avLst/>
          </a:prstGeom>
          <a:noFill/>
          <a:ln>
            <a:noFill/>
          </a:ln>
        </p:spPr>
      </p:pic>
      <p:pic>
        <p:nvPicPr>
          <p:cNvPr id="721" name="Google Shape;721;g2b93100fb3e_0_351" descr="Perfil de mujer con relleno sólido"/>
          <p:cNvPicPr preferRelativeResize="0"/>
          <p:nvPr/>
        </p:nvPicPr>
        <p:blipFill rotWithShape="1">
          <a:blip r:embed="rId5">
            <a:alphaModFix/>
          </a:blip>
          <a:srcRect/>
          <a:stretch/>
        </p:blipFill>
        <p:spPr>
          <a:xfrm>
            <a:off x="5636328" y="2157929"/>
            <a:ext cx="687144" cy="687144"/>
          </a:xfrm>
          <a:prstGeom prst="rect">
            <a:avLst/>
          </a:prstGeom>
          <a:noFill/>
          <a:ln>
            <a:noFill/>
          </a:ln>
        </p:spPr>
      </p:pic>
      <p:pic>
        <p:nvPicPr>
          <p:cNvPr id="722" name="Google Shape;722;g2b93100fb3e_0_351" descr="Ojo con relleno sólido"/>
          <p:cNvPicPr preferRelativeResize="0"/>
          <p:nvPr/>
        </p:nvPicPr>
        <p:blipFill rotWithShape="1">
          <a:blip r:embed="rId6">
            <a:alphaModFix/>
          </a:blip>
          <a:srcRect/>
          <a:stretch/>
        </p:blipFill>
        <p:spPr>
          <a:xfrm>
            <a:off x="2833181" y="2131282"/>
            <a:ext cx="753300" cy="753300"/>
          </a:xfrm>
          <a:prstGeom prst="rect">
            <a:avLst/>
          </a:prstGeom>
          <a:noFill/>
          <a:ln>
            <a:noFill/>
          </a:ln>
        </p:spPr>
      </p:pic>
      <p:pic>
        <p:nvPicPr>
          <p:cNvPr id="723" name="Google Shape;723;g2b93100fb3e_0_351" descr="Portapapeles con relleno sólido"/>
          <p:cNvPicPr preferRelativeResize="0"/>
          <p:nvPr/>
        </p:nvPicPr>
        <p:blipFill rotWithShape="1">
          <a:blip r:embed="rId7">
            <a:alphaModFix/>
          </a:blip>
          <a:srcRect/>
          <a:stretch/>
        </p:blipFill>
        <p:spPr>
          <a:xfrm>
            <a:off x="5861861" y="4383925"/>
            <a:ext cx="753300" cy="753300"/>
          </a:xfrm>
          <a:prstGeom prst="rect">
            <a:avLst/>
          </a:prstGeom>
          <a:noFill/>
          <a:ln>
            <a:noFill/>
          </a:ln>
        </p:spPr>
      </p:pic>
      <p:sp>
        <p:nvSpPr>
          <p:cNvPr id="724" name="Google Shape;724;g2b93100fb3e_0_351"/>
          <p:cNvSpPr/>
          <p:nvPr/>
        </p:nvSpPr>
        <p:spPr>
          <a:xfrm>
            <a:off x="2023866" y="1871880"/>
            <a:ext cx="5884500" cy="4912200"/>
          </a:xfrm>
          <a:prstGeom prst="rect">
            <a:avLst/>
          </a:prstGeom>
          <a:noFill/>
          <a:ln w="25400" cap="flat" cmpd="sng">
            <a:solidFill>
              <a:srgbClr val="8AD9E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5" name="Google Shape;725;g2b93100fb3e_0_351"/>
          <p:cNvSpPr/>
          <p:nvPr/>
        </p:nvSpPr>
        <p:spPr>
          <a:xfrm>
            <a:off x="2534258" y="3081900"/>
            <a:ext cx="1515900" cy="681600"/>
          </a:xfrm>
          <a:prstGeom prst="roundRect">
            <a:avLst>
              <a:gd name="adj" fmla="val 0"/>
            </a:avLst>
          </a:prstGeom>
          <a:solidFill>
            <a:srgbClr val="8AD9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OBSERVACIÓN</a:t>
            </a:r>
            <a:endParaRPr sz="1800" b="0" i="0" u="none" strike="noStrike" cap="none">
              <a:solidFill>
                <a:srgbClr val="000000"/>
              </a:solidFill>
              <a:latin typeface="Cabin"/>
              <a:ea typeface="Cabin"/>
              <a:cs typeface="Cabin"/>
              <a:sym typeface="Cabin"/>
            </a:endParaRPr>
          </a:p>
        </p:txBody>
      </p:sp>
      <p:sp>
        <p:nvSpPr>
          <p:cNvPr id="726" name="Google Shape;726;g2b93100fb3e_0_351"/>
          <p:cNvSpPr/>
          <p:nvPr/>
        </p:nvSpPr>
        <p:spPr>
          <a:xfrm>
            <a:off x="5635336" y="3223096"/>
            <a:ext cx="1351200" cy="681600"/>
          </a:xfrm>
          <a:prstGeom prst="roundRect">
            <a:avLst>
              <a:gd name="adj" fmla="val 0"/>
            </a:avLst>
          </a:prstGeom>
          <a:solidFill>
            <a:srgbClr val="8AD9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ENTREVISTAS</a:t>
            </a:r>
            <a:endParaRPr sz="1800" b="0" i="0" u="none" strike="noStrike" cap="none">
              <a:solidFill>
                <a:srgbClr val="000000"/>
              </a:solidFill>
              <a:latin typeface="Cabin"/>
              <a:ea typeface="Cabin"/>
              <a:cs typeface="Cabin"/>
              <a:sym typeface="Cabin"/>
            </a:endParaRPr>
          </a:p>
        </p:txBody>
      </p:sp>
      <p:sp>
        <p:nvSpPr>
          <p:cNvPr id="727" name="Google Shape;727;g2b93100fb3e_0_351"/>
          <p:cNvSpPr/>
          <p:nvPr/>
        </p:nvSpPr>
        <p:spPr>
          <a:xfrm>
            <a:off x="2534258" y="5675113"/>
            <a:ext cx="1642200" cy="681600"/>
          </a:xfrm>
          <a:prstGeom prst="roundRect">
            <a:avLst>
              <a:gd name="adj" fmla="val 0"/>
            </a:avLst>
          </a:prstGeom>
          <a:solidFill>
            <a:srgbClr val="8AD9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EXPERIMENTAR</a:t>
            </a:r>
            <a:endParaRPr sz="1800" b="0" i="0" u="none" strike="noStrike" cap="none">
              <a:solidFill>
                <a:srgbClr val="000000"/>
              </a:solidFill>
              <a:latin typeface="Cabin"/>
              <a:ea typeface="Cabin"/>
              <a:cs typeface="Cabin"/>
              <a:sym typeface="Cabin"/>
            </a:endParaRPr>
          </a:p>
        </p:txBody>
      </p:sp>
      <p:sp>
        <p:nvSpPr>
          <p:cNvPr id="728" name="Google Shape;728;g2b93100fb3e_0_351"/>
          <p:cNvSpPr/>
          <p:nvPr/>
        </p:nvSpPr>
        <p:spPr>
          <a:xfrm>
            <a:off x="5341996" y="5750981"/>
            <a:ext cx="2031900" cy="681600"/>
          </a:xfrm>
          <a:prstGeom prst="roundRect">
            <a:avLst>
              <a:gd name="adj" fmla="val 0"/>
            </a:avLst>
          </a:prstGeom>
          <a:solidFill>
            <a:srgbClr val="8AD9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0" i="0" u="none" strike="noStrike" cap="none">
                <a:solidFill>
                  <a:srgbClr val="000000"/>
                </a:solidFill>
                <a:latin typeface="Cabin"/>
                <a:ea typeface="Cabin"/>
                <a:cs typeface="Cabin"/>
                <a:sym typeface="Cabin"/>
              </a:rPr>
              <a:t>AUTODOCUMENTAR</a:t>
            </a:r>
            <a:endParaRPr sz="1800" b="0" i="0" u="none" strike="noStrike" cap="none">
              <a:solidFill>
                <a:srgbClr val="000000"/>
              </a:solidFill>
              <a:latin typeface="Cabin"/>
              <a:ea typeface="Cabin"/>
              <a:cs typeface="Cabin"/>
              <a:sym typeface="Cabin"/>
            </a:endParaRPr>
          </a:p>
        </p:txBody>
      </p:sp>
      <p:sp>
        <p:nvSpPr>
          <p:cNvPr id="729" name="Google Shape;729;g2b93100fb3e_0_351"/>
          <p:cNvSpPr txBox="1"/>
          <p:nvPr/>
        </p:nvSpPr>
        <p:spPr>
          <a:xfrm>
            <a:off x="198696" y="1234225"/>
            <a:ext cx="4916700" cy="8475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¿CÓMO EMPATIZAR?</a:t>
            </a:r>
            <a:endParaRPr sz="1400" b="0" i="0" u="none" strike="noStrike" cap="none">
              <a:solidFill>
                <a:srgbClr val="000000"/>
              </a:solidFill>
              <a:latin typeface="Arvo"/>
              <a:ea typeface="Arvo"/>
              <a:cs typeface="Arvo"/>
              <a:sym typeface="Arvo"/>
            </a:endParaRPr>
          </a:p>
        </p:txBody>
      </p:sp>
      <p:sp>
        <p:nvSpPr>
          <p:cNvPr id="730" name="Google Shape;730;g2b93100fb3e_0_351"/>
          <p:cNvSpPr txBox="1"/>
          <p:nvPr/>
        </p:nvSpPr>
        <p:spPr>
          <a:xfrm>
            <a:off x="1390545" y="7225967"/>
            <a:ext cx="2471400" cy="400200"/>
          </a:xfrm>
          <a:prstGeom prst="rect">
            <a:avLst/>
          </a:prstGeom>
          <a:noFill/>
          <a:ln>
            <a:noFill/>
          </a:ln>
        </p:spPr>
        <p:txBody>
          <a:bodyPr spcFirstLastPara="1" wrap="square" lIns="91425" tIns="91425" rIns="91425" bIns="91425" anchor="t" anchorCtr="0">
            <a:spAutoFit/>
          </a:bodyPr>
          <a:lstStyle/>
          <a:p>
            <a:pPr marL="0" marR="0" lvl="0" indent="0" algn="just" rtl="0">
              <a:spcBef>
                <a:spcPts val="200"/>
              </a:spcBef>
              <a:spcAft>
                <a:spcPts val="200"/>
              </a:spcAft>
              <a:buNone/>
            </a:pPr>
            <a:r>
              <a:rPr lang="es-CL" sz="1400" b="0" i="1" u="none" strike="noStrike" cap="none">
                <a:solidFill>
                  <a:srgbClr val="000000"/>
                </a:solidFill>
                <a:latin typeface="Cabin"/>
                <a:ea typeface="Cabin"/>
                <a:cs typeface="Cabin"/>
                <a:sym typeface="Cabin"/>
              </a:rPr>
              <a:t> (Burgess, 1982; Johnston, 2007)</a:t>
            </a:r>
            <a:endParaRPr sz="1400" b="0" i="1" u="none" strike="noStrike" cap="none">
              <a:solidFill>
                <a:srgbClr val="000000"/>
              </a:solidFill>
              <a:latin typeface="Cabin"/>
              <a:ea typeface="Cabin"/>
              <a:cs typeface="Cabin"/>
              <a:sym typeface="Cabin"/>
            </a:endParaRPr>
          </a:p>
        </p:txBody>
      </p:sp>
      <p:pic>
        <p:nvPicPr>
          <p:cNvPr id="731" name="Google Shape;731;g2b93100fb3e_0_351"/>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2b93100fb3e_0_366"/>
          <p:cNvSpPr/>
          <p:nvPr/>
        </p:nvSpPr>
        <p:spPr>
          <a:xfrm>
            <a:off x="1686514" y="3045286"/>
            <a:ext cx="6593700" cy="590400"/>
          </a:xfrm>
          <a:prstGeom prst="rect">
            <a:avLst/>
          </a:prstGeom>
          <a:noFill/>
          <a:ln>
            <a:noFill/>
          </a:ln>
        </p:spPr>
        <p:txBody>
          <a:bodyPr spcFirstLastPara="1" wrap="square" lIns="91425" tIns="45700" rIns="91425" bIns="45700" anchor="t" anchorCtr="0">
            <a:noAutofit/>
          </a:bodyPr>
          <a:lstStyle/>
          <a:p>
            <a:pPr marL="285750" marR="0" lvl="0" indent="-19685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285750" marR="0" lvl="0" indent="-19685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7" name="Google Shape;737;g2b93100fb3e_0_366"/>
          <p:cNvSpPr/>
          <p:nvPr/>
        </p:nvSpPr>
        <p:spPr>
          <a:xfrm>
            <a:off x="2064815" y="3114927"/>
            <a:ext cx="7533000" cy="34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8" name="Google Shape;738;g2b93100fb3e_0_366"/>
          <p:cNvSpPr/>
          <p:nvPr/>
        </p:nvSpPr>
        <p:spPr>
          <a:xfrm>
            <a:off x="2064815" y="3114927"/>
            <a:ext cx="7533000" cy="34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9" name="Google Shape;739;g2b93100fb3e_0_366"/>
          <p:cNvSpPr/>
          <p:nvPr/>
        </p:nvSpPr>
        <p:spPr>
          <a:xfrm>
            <a:off x="2064815" y="3114927"/>
            <a:ext cx="7533000" cy="34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0" name="Google Shape;740;g2b93100fb3e_0_366"/>
          <p:cNvSpPr/>
          <p:nvPr/>
        </p:nvSpPr>
        <p:spPr>
          <a:xfrm>
            <a:off x="1425557" y="2057055"/>
            <a:ext cx="3312600" cy="5272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1600" b="0" i="0" u="none" strike="noStrike" cap="none">
              <a:solidFill>
                <a:schemeClr val="dk1"/>
              </a:solidFill>
              <a:latin typeface="Arial"/>
              <a:ea typeface="Arial"/>
              <a:cs typeface="Arial"/>
              <a:sym typeface="Arial"/>
            </a:endParaRPr>
          </a:p>
          <a:p>
            <a:pPr marL="285750" marR="0" lvl="0" indent="-285750" algn="just" rtl="0">
              <a:lnSpc>
                <a:spcPct val="120000"/>
              </a:lnSpc>
              <a:spcBef>
                <a:spcPts val="0"/>
              </a:spcBef>
              <a:spcAft>
                <a:spcPts val="0"/>
              </a:spcAft>
              <a:buClr>
                <a:srgbClr val="000000"/>
              </a:buClr>
              <a:buSzPts val="1800"/>
              <a:buFont typeface="Arial"/>
              <a:buChar char="•"/>
            </a:pPr>
            <a:r>
              <a:rPr lang="es-CL" sz="1800" b="0" i="0" u="none" strike="noStrike" cap="none">
                <a:solidFill>
                  <a:srgbClr val="000000"/>
                </a:solidFill>
                <a:latin typeface="Cabin"/>
                <a:ea typeface="Cabin"/>
                <a:cs typeface="Cabin"/>
                <a:sym typeface="Cabin"/>
              </a:rPr>
              <a:t>La observación es el principal medio de recopilación de datos.</a:t>
            </a:r>
            <a:endParaRPr sz="1400" b="0" i="0" u="none" strike="noStrike" cap="none">
              <a:solidFill>
                <a:srgbClr val="000000"/>
              </a:solidFill>
              <a:latin typeface="Arial"/>
              <a:ea typeface="Arial"/>
              <a:cs typeface="Arial"/>
              <a:sym typeface="Arial"/>
            </a:endParaRPr>
          </a:p>
          <a:p>
            <a:pPr marL="285750" marR="0" lvl="0" indent="-171450" algn="just" rtl="0">
              <a:lnSpc>
                <a:spcPct val="120000"/>
              </a:lnSpc>
              <a:spcBef>
                <a:spcPts val="0"/>
              </a:spcBef>
              <a:spcAft>
                <a:spcPts val="0"/>
              </a:spcAft>
              <a:buNone/>
            </a:pPr>
            <a:endParaRPr sz="1800" b="0" i="0" u="none" strike="noStrike" cap="none">
              <a:solidFill>
                <a:srgbClr val="000000"/>
              </a:solidFill>
              <a:latin typeface="Cabin"/>
              <a:ea typeface="Cabin"/>
              <a:cs typeface="Cabin"/>
              <a:sym typeface="Cabin"/>
            </a:endParaRPr>
          </a:p>
          <a:p>
            <a:pPr marL="285750" marR="0" lvl="0" indent="-285750" algn="just" rtl="0">
              <a:lnSpc>
                <a:spcPct val="120000"/>
              </a:lnSpc>
              <a:spcBef>
                <a:spcPts val="0"/>
              </a:spcBef>
              <a:spcAft>
                <a:spcPts val="0"/>
              </a:spcAft>
              <a:buClr>
                <a:srgbClr val="000000"/>
              </a:buClr>
              <a:buSzPts val="1800"/>
              <a:buFont typeface="Arial"/>
              <a:buChar char="•"/>
            </a:pPr>
            <a:r>
              <a:rPr lang="es-CL" sz="1800" b="0" i="0" u="none" strike="noStrike" cap="none">
                <a:solidFill>
                  <a:srgbClr val="000000"/>
                </a:solidFill>
                <a:latin typeface="Cabin"/>
                <a:ea typeface="Cabin"/>
                <a:cs typeface="Cabin"/>
                <a:sym typeface="Cabin"/>
              </a:rPr>
              <a:t>La observación es parte de la investigación, el énfasis está en estar en terreno para estudiar la vida real de las personas en los entornos donde viven y empatizar con sus realidades.</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None/>
            </a:pPr>
            <a:endParaRPr sz="1800" b="0" i="0" u="none" strike="noStrike" cap="none">
              <a:solidFill>
                <a:srgbClr val="000000"/>
              </a:solidFill>
              <a:latin typeface="Cabin"/>
              <a:ea typeface="Cabin"/>
              <a:cs typeface="Cabin"/>
              <a:sym typeface="Cabin"/>
            </a:endParaRPr>
          </a:p>
          <a:p>
            <a:pPr marL="285750" marR="0" lvl="0" indent="-285750" algn="just" rtl="0">
              <a:lnSpc>
                <a:spcPct val="120000"/>
              </a:lnSpc>
              <a:spcBef>
                <a:spcPts val="0"/>
              </a:spcBef>
              <a:spcAft>
                <a:spcPts val="0"/>
              </a:spcAft>
              <a:buClr>
                <a:srgbClr val="000000"/>
              </a:buClr>
              <a:buSzPts val="1800"/>
              <a:buFont typeface="Arial"/>
              <a:buChar char="•"/>
            </a:pPr>
            <a:r>
              <a:rPr lang="es-CL" sz="1800" b="0" i="0" u="none" strike="noStrike" cap="none">
                <a:solidFill>
                  <a:srgbClr val="000000"/>
                </a:solidFill>
                <a:latin typeface="Cabin"/>
                <a:ea typeface="Cabin"/>
                <a:cs typeface="Cabin"/>
                <a:sym typeface="Cabin"/>
              </a:rPr>
              <a:t>Es difícil y requiere una práctica considerable.</a:t>
            </a:r>
            <a:endParaRPr sz="1400" b="0" i="0" u="none" strike="noStrike" cap="none">
              <a:solidFill>
                <a:srgbClr val="000000"/>
              </a:solidFill>
              <a:latin typeface="Arial"/>
              <a:ea typeface="Arial"/>
              <a:cs typeface="Arial"/>
              <a:sym typeface="Arial"/>
            </a:endParaRPr>
          </a:p>
          <a:p>
            <a:pPr marL="285750" marR="0" lvl="0" indent="-184150" algn="just" rtl="0">
              <a:lnSpc>
                <a:spcPct val="120000"/>
              </a:lnSpc>
              <a:spcBef>
                <a:spcPts val="0"/>
              </a:spcBef>
              <a:spcAft>
                <a:spcPts val="0"/>
              </a:spcAft>
              <a:buNone/>
            </a:pPr>
            <a:endParaRPr sz="1600" b="0" i="0" u="none" strike="noStrike" cap="none">
              <a:solidFill>
                <a:schemeClr val="dk1"/>
              </a:solidFill>
              <a:latin typeface="Arial"/>
              <a:ea typeface="Arial"/>
              <a:cs typeface="Arial"/>
              <a:sym typeface="Arial"/>
            </a:endParaRPr>
          </a:p>
        </p:txBody>
      </p:sp>
      <p:sp>
        <p:nvSpPr>
          <p:cNvPr id="741" name="Google Shape;741;g2b93100fb3e_0_366"/>
          <p:cNvSpPr txBox="1"/>
          <p:nvPr/>
        </p:nvSpPr>
        <p:spPr>
          <a:xfrm>
            <a:off x="1435625" y="1555917"/>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576C77"/>
                </a:solidFill>
                <a:latin typeface="Arvo"/>
                <a:ea typeface="Arvo"/>
                <a:cs typeface="Arvo"/>
                <a:sym typeface="Arvo"/>
              </a:rPr>
              <a:t>LA IMPORTANCIA DE LA OBSERVACIÓN </a:t>
            </a:r>
            <a:endParaRPr sz="2400" b="1" i="0" u="none" strike="noStrike" cap="none">
              <a:solidFill>
                <a:srgbClr val="576C77"/>
              </a:solidFill>
              <a:latin typeface="Arvo"/>
              <a:ea typeface="Arvo"/>
              <a:cs typeface="Arvo"/>
              <a:sym typeface="Arvo"/>
            </a:endParaRPr>
          </a:p>
        </p:txBody>
      </p:sp>
      <p:pic>
        <p:nvPicPr>
          <p:cNvPr id="742" name="Google Shape;742;g2b93100fb3e_0_366"/>
          <p:cNvPicPr preferRelativeResize="0"/>
          <p:nvPr/>
        </p:nvPicPr>
        <p:blipFill rotWithShape="1">
          <a:blip r:embed="rId3">
            <a:alphaModFix/>
          </a:blip>
          <a:srcRect l="35396" t="50351" r="38380" b="17208"/>
          <a:stretch/>
        </p:blipFill>
        <p:spPr>
          <a:xfrm>
            <a:off x="4922606" y="2887716"/>
            <a:ext cx="3776117" cy="3599386"/>
          </a:xfrm>
          <a:prstGeom prst="rect">
            <a:avLst/>
          </a:prstGeom>
          <a:noFill/>
          <a:ln>
            <a:noFill/>
          </a:ln>
        </p:spPr>
      </p:pic>
      <p:pic>
        <p:nvPicPr>
          <p:cNvPr id="743" name="Google Shape;743;g2b93100fb3e_0_366"/>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graphicFrame>
        <p:nvGraphicFramePr>
          <p:cNvPr id="748" name="Google Shape;748;g2b93100fb3e_0_376"/>
          <p:cNvGraphicFramePr/>
          <p:nvPr/>
        </p:nvGraphicFramePr>
        <p:xfrm>
          <a:off x="2387945" y="2033389"/>
          <a:ext cx="6372900" cy="5133700"/>
        </p:xfrm>
        <a:graphic>
          <a:graphicData uri="http://schemas.openxmlformats.org/drawingml/2006/table">
            <a:tbl>
              <a:tblPr>
                <a:noFill/>
                <a:tableStyleId>{CB57FA32-A247-4876-B97F-2493AD9B3598}</a:tableStyleId>
              </a:tblPr>
              <a:tblGrid>
                <a:gridCol w="1473925">
                  <a:extLst>
                    <a:ext uri="{9D8B030D-6E8A-4147-A177-3AD203B41FA5}">
                      <a16:colId xmlns:a16="http://schemas.microsoft.com/office/drawing/2014/main" val="20000"/>
                    </a:ext>
                  </a:extLst>
                </a:gridCol>
                <a:gridCol w="4898975">
                  <a:extLst>
                    <a:ext uri="{9D8B030D-6E8A-4147-A177-3AD203B41FA5}">
                      <a16:colId xmlns:a16="http://schemas.microsoft.com/office/drawing/2014/main" val="20001"/>
                    </a:ext>
                  </a:extLst>
                </a:gridCol>
              </a:tblGrid>
              <a:tr h="351400">
                <a:tc>
                  <a:txBody>
                    <a:bodyPr/>
                    <a:lstStyle/>
                    <a:p>
                      <a:pPr marL="0" marR="0" lvl="0" indent="0" algn="ctr" rtl="0">
                        <a:lnSpc>
                          <a:spcPct val="100000"/>
                        </a:lnSpc>
                        <a:spcBef>
                          <a:spcPts val="0"/>
                        </a:spcBef>
                        <a:spcAft>
                          <a:spcPts val="0"/>
                        </a:spcAft>
                        <a:buClr>
                          <a:srgbClr val="000000"/>
                        </a:buClr>
                        <a:buSzPts val="1800"/>
                        <a:buFont typeface="Arial"/>
                        <a:buNone/>
                      </a:pPr>
                      <a:r>
                        <a:rPr lang="es-CL" sz="1600" u="none" strike="noStrike" cap="none">
                          <a:solidFill>
                            <a:schemeClr val="lt1"/>
                          </a:solidFill>
                          <a:latin typeface="Arvo"/>
                          <a:ea typeface="Arvo"/>
                          <a:cs typeface="Arvo"/>
                          <a:sym typeface="Arvo"/>
                        </a:rPr>
                        <a:t>DIMENSIÓN</a:t>
                      </a:r>
                      <a:endParaRPr sz="1600" u="none" strike="noStrike" cap="none">
                        <a:solidFill>
                          <a:schemeClr val="lt1"/>
                        </a:solidFill>
                        <a:latin typeface="Arvo"/>
                        <a:ea typeface="Arvo"/>
                        <a:cs typeface="Arvo"/>
                        <a:sym typeface="Arvo"/>
                      </a:endParaRPr>
                    </a:p>
                  </a:txBody>
                  <a:tcPr marL="56500" marR="56500" marT="38700" marB="38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7F7F7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s-CL" sz="1600" u="none" strike="noStrike" cap="none">
                          <a:solidFill>
                            <a:schemeClr val="lt1"/>
                          </a:solidFill>
                          <a:latin typeface="Arvo"/>
                          <a:ea typeface="Arvo"/>
                          <a:cs typeface="Arvo"/>
                          <a:sym typeface="Arvo"/>
                        </a:rPr>
                        <a:t>DESCRIPCIÓN</a:t>
                      </a:r>
                      <a:endParaRPr sz="1600" u="none" strike="noStrike" cap="none">
                        <a:solidFill>
                          <a:schemeClr val="lt1"/>
                        </a:solidFill>
                        <a:latin typeface="Arvo"/>
                        <a:ea typeface="Arvo"/>
                        <a:cs typeface="Arvo"/>
                        <a:sym typeface="Arvo"/>
                      </a:endParaRPr>
                    </a:p>
                  </a:txBody>
                  <a:tcPr marL="56500" marR="56500" marT="38700" marB="38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7F7F7F"/>
                    </a:solidFill>
                  </a:tcPr>
                </a:tc>
                <a:extLst>
                  <a:ext uri="{0D108BD9-81ED-4DB2-BD59-A6C34878D82A}">
                    <a16:rowId xmlns:a16="http://schemas.microsoft.com/office/drawing/2014/main" val="10000"/>
                  </a:ext>
                </a:extLst>
              </a:tr>
              <a:tr h="932900">
                <a:tc>
                  <a:txBody>
                    <a:bodyPr/>
                    <a:lstStyle/>
                    <a:p>
                      <a:pPr marL="0" marR="0" lvl="0" indent="0" algn="ctr" rtl="0">
                        <a:lnSpc>
                          <a:spcPct val="100000"/>
                        </a:lnSpc>
                        <a:spcBef>
                          <a:spcPts val="0"/>
                        </a:spcBef>
                        <a:spcAft>
                          <a:spcPts val="0"/>
                        </a:spcAft>
                        <a:buClr>
                          <a:srgbClr val="000000"/>
                        </a:buClr>
                        <a:buSzPts val="2300"/>
                        <a:buFont typeface="Arial"/>
                        <a:buNone/>
                      </a:pPr>
                      <a:r>
                        <a:rPr lang="es-CL" sz="1900" b="1" u="none" strike="noStrike" cap="none">
                          <a:solidFill>
                            <a:srgbClr val="EFEFEF"/>
                          </a:solidFill>
                          <a:latin typeface="Cabin"/>
                          <a:ea typeface="Cabin"/>
                          <a:cs typeface="Cabin"/>
                          <a:sym typeface="Cabin"/>
                        </a:rPr>
                        <a:t>ACTIVIDADES</a:t>
                      </a:r>
                      <a:endParaRPr sz="1700" u="none" strike="noStrike" cap="none">
                        <a:solidFill>
                          <a:srgbClr val="EFEFEF"/>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just" rtl="0">
                        <a:lnSpc>
                          <a:spcPct val="100000"/>
                        </a:lnSpc>
                        <a:spcBef>
                          <a:spcPts val="0"/>
                        </a:spcBef>
                        <a:spcAft>
                          <a:spcPts val="0"/>
                        </a:spcAft>
                        <a:buClr>
                          <a:srgbClr val="000000"/>
                        </a:buClr>
                        <a:buSzPts val="1600"/>
                        <a:buFont typeface="Arial"/>
                        <a:buNone/>
                      </a:pPr>
                      <a:r>
                        <a:rPr lang="es-CL" sz="2000" b="0" i="1" u="none" strike="noStrike" cap="none">
                          <a:solidFill>
                            <a:srgbClr val="000000"/>
                          </a:solidFill>
                          <a:latin typeface="Cabin"/>
                          <a:ea typeface="Cabin"/>
                          <a:cs typeface="Cabin"/>
                          <a:sym typeface="Cabin"/>
                        </a:rPr>
                        <a:t>Acciones que realizan las personas mientras realizan una determinada actividad.</a:t>
                      </a:r>
                      <a:endParaRPr sz="1600" u="none" strike="noStrike" cap="none"/>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932900">
                <a:tc>
                  <a:txBody>
                    <a:bodyPr/>
                    <a:lstStyle/>
                    <a:p>
                      <a:pPr marL="0" marR="0" lvl="0" indent="0" algn="ctr" rtl="0">
                        <a:lnSpc>
                          <a:spcPct val="100000"/>
                        </a:lnSpc>
                        <a:spcBef>
                          <a:spcPts val="0"/>
                        </a:spcBef>
                        <a:spcAft>
                          <a:spcPts val="0"/>
                        </a:spcAft>
                        <a:buClr>
                          <a:srgbClr val="000000"/>
                        </a:buClr>
                        <a:buSzPts val="2300"/>
                        <a:buFont typeface="Arial"/>
                        <a:buNone/>
                      </a:pPr>
                      <a:r>
                        <a:rPr lang="es-CL" sz="1900" b="1" u="none" strike="noStrike" cap="none">
                          <a:solidFill>
                            <a:srgbClr val="EFEFEF"/>
                          </a:solidFill>
                          <a:latin typeface="Cabin"/>
                          <a:ea typeface="Cabin"/>
                          <a:cs typeface="Cabin"/>
                          <a:sym typeface="Cabin"/>
                        </a:rPr>
                        <a:t>ENTORNOS</a:t>
                      </a:r>
                      <a:endParaRPr sz="1700" u="none" strike="noStrike" cap="none">
                        <a:solidFill>
                          <a:srgbClr val="EFEFEF"/>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just" rtl="0">
                        <a:lnSpc>
                          <a:spcPct val="100000"/>
                        </a:lnSpc>
                        <a:spcBef>
                          <a:spcPts val="0"/>
                        </a:spcBef>
                        <a:spcAft>
                          <a:spcPts val="0"/>
                        </a:spcAft>
                        <a:buClr>
                          <a:srgbClr val="000000"/>
                        </a:buClr>
                        <a:buSzPts val="1600"/>
                        <a:buFont typeface="Arial"/>
                        <a:buNone/>
                      </a:pPr>
                      <a:r>
                        <a:rPr lang="es-CL" sz="2000" b="0" i="1" u="none" strike="noStrike" cap="none">
                          <a:solidFill>
                            <a:srgbClr val="000000"/>
                          </a:solidFill>
                          <a:latin typeface="Cabin"/>
                          <a:ea typeface="Cabin"/>
                          <a:cs typeface="Cabin"/>
                          <a:sym typeface="Cabin"/>
                        </a:rPr>
                        <a:t>Escenarios donde se realizan las actividades e interacciones.</a:t>
                      </a:r>
                      <a:endParaRPr sz="1600" u="none" strike="noStrike" cap="none"/>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932900">
                <a:tc>
                  <a:txBody>
                    <a:bodyPr/>
                    <a:lstStyle/>
                    <a:p>
                      <a:pPr marL="0" marR="0" lvl="0" indent="0" algn="ctr" rtl="0">
                        <a:lnSpc>
                          <a:spcPct val="100000"/>
                        </a:lnSpc>
                        <a:spcBef>
                          <a:spcPts val="0"/>
                        </a:spcBef>
                        <a:spcAft>
                          <a:spcPts val="0"/>
                        </a:spcAft>
                        <a:buClr>
                          <a:srgbClr val="000000"/>
                        </a:buClr>
                        <a:buSzPts val="2300"/>
                        <a:buFont typeface="Arial"/>
                        <a:buNone/>
                      </a:pPr>
                      <a:r>
                        <a:rPr lang="es-CL" sz="1900" b="1" u="none" strike="noStrike" cap="none">
                          <a:solidFill>
                            <a:srgbClr val="EFEFEF"/>
                          </a:solidFill>
                          <a:latin typeface="Cabin"/>
                          <a:ea typeface="Cabin"/>
                          <a:cs typeface="Cabin"/>
                          <a:sym typeface="Cabin"/>
                        </a:rPr>
                        <a:t>INTERACCIONES</a:t>
                      </a:r>
                      <a:endParaRPr sz="1700" u="none" strike="noStrike" cap="none">
                        <a:solidFill>
                          <a:srgbClr val="EFEFEF"/>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just" rtl="0">
                        <a:lnSpc>
                          <a:spcPct val="100000"/>
                        </a:lnSpc>
                        <a:spcBef>
                          <a:spcPts val="0"/>
                        </a:spcBef>
                        <a:spcAft>
                          <a:spcPts val="0"/>
                        </a:spcAft>
                        <a:buClr>
                          <a:srgbClr val="000000"/>
                        </a:buClr>
                        <a:buSzPts val="1600"/>
                        <a:buFont typeface="Arial"/>
                        <a:buNone/>
                      </a:pPr>
                      <a:r>
                        <a:rPr lang="es-CL" sz="2000" b="0" i="1" u="none" strike="noStrike" cap="none">
                          <a:solidFill>
                            <a:srgbClr val="000000"/>
                          </a:solidFill>
                          <a:latin typeface="Cabin"/>
                          <a:ea typeface="Cabin"/>
                          <a:cs typeface="Cabin"/>
                          <a:sym typeface="Cabin"/>
                        </a:rPr>
                        <a:t>Es la información (verbal y no verbal)  que se intercambia entre una persona y alguien o algo más (objetos, animales, entornos, otros). </a:t>
                      </a:r>
                      <a:endParaRPr sz="1600" u="none" strike="noStrike" cap="none"/>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932900">
                <a:tc>
                  <a:txBody>
                    <a:bodyPr/>
                    <a:lstStyle/>
                    <a:p>
                      <a:pPr marL="0" marR="0" lvl="0" indent="0" algn="ctr" rtl="0">
                        <a:lnSpc>
                          <a:spcPct val="100000"/>
                        </a:lnSpc>
                        <a:spcBef>
                          <a:spcPts val="0"/>
                        </a:spcBef>
                        <a:spcAft>
                          <a:spcPts val="0"/>
                        </a:spcAft>
                        <a:buClr>
                          <a:srgbClr val="000000"/>
                        </a:buClr>
                        <a:buSzPts val="1900"/>
                        <a:buFont typeface="Arial"/>
                        <a:buNone/>
                      </a:pPr>
                      <a:r>
                        <a:rPr lang="es-CL" sz="1900" b="1" u="none" strike="noStrike" cap="none">
                          <a:solidFill>
                            <a:srgbClr val="EFEFEF"/>
                          </a:solidFill>
                          <a:latin typeface="Cabin"/>
                          <a:ea typeface="Cabin"/>
                          <a:cs typeface="Cabin"/>
                          <a:sym typeface="Cabin"/>
                        </a:rPr>
                        <a:t>OBJETOS</a:t>
                      </a:r>
                      <a:endParaRPr sz="1900" b="1" u="none" strike="noStrike" cap="none">
                        <a:solidFill>
                          <a:srgbClr val="EFEFEF"/>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just" rtl="0">
                        <a:lnSpc>
                          <a:spcPct val="100000"/>
                        </a:lnSpc>
                        <a:spcBef>
                          <a:spcPts val="0"/>
                        </a:spcBef>
                        <a:spcAft>
                          <a:spcPts val="0"/>
                        </a:spcAft>
                        <a:buClr>
                          <a:srgbClr val="000000"/>
                        </a:buClr>
                        <a:buSzPts val="2000"/>
                        <a:buFont typeface="Arial"/>
                        <a:buNone/>
                      </a:pPr>
                      <a:r>
                        <a:rPr lang="es-CL" sz="2000" b="0" i="1" u="none" strike="noStrike" cap="none">
                          <a:solidFill>
                            <a:srgbClr val="000000"/>
                          </a:solidFill>
                          <a:latin typeface="Cabin"/>
                          <a:ea typeface="Cabin"/>
                          <a:cs typeface="Cabin"/>
                          <a:sym typeface="Cabin"/>
                        </a:rPr>
                        <a:t>Son los objetos y dispositivos que la gente tiene en su entorno y que se relacionan con sus actividades. </a:t>
                      </a:r>
                      <a:endParaRPr sz="1600" u="none" strike="noStrike" cap="none"/>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r h="932900">
                <a:tc>
                  <a:txBody>
                    <a:bodyPr/>
                    <a:lstStyle/>
                    <a:p>
                      <a:pPr marL="0" marR="0" lvl="0" indent="0" algn="ctr" rtl="0">
                        <a:lnSpc>
                          <a:spcPct val="100000"/>
                        </a:lnSpc>
                        <a:spcBef>
                          <a:spcPts val="0"/>
                        </a:spcBef>
                        <a:spcAft>
                          <a:spcPts val="0"/>
                        </a:spcAft>
                        <a:buClr>
                          <a:srgbClr val="000000"/>
                        </a:buClr>
                        <a:buSzPts val="1900"/>
                        <a:buFont typeface="Arial"/>
                        <a:buNone/>
                      </a:pPr>
                      <a:r>
                        <a:rPr lang="es-CL" sz="1900" b="1" u="none" strike="noStrike" cap="none">
                          <a:solidFill>
                            <a:srgbClr val="EFEFEF"/>
                          </a:solidFill>
                          <a:latin typeface="Cabin"/>
                          <a:ea typeface="Cabin"/>
                          <a:cs typeface="Cabin"/>
                          <a:sym typeface="Cabin"/>
                        </a:rPr>
                        <a:t>USUARIOS</a:t>
                      </a:r>
                      <a:endParaRPr sz="1900" b="1" u="none" strike="noStrike" cap="none">
                        <a:solidFill>
                          <a:srgbClr val="EFEFEF"/>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just" rtl="0">
                        <a:lnSpc>
                          <a:spcPct val="100000"/>
                        </a:lnSpc>
                        <a:spcBef>
                          <a:spcPts val="0"/>
                        </a:spcBef>
                        <a:spcAft>
                          <a:spcPts val="0"/>
                        </a:spcAft>
                        <a:buClr>
                          <a:srgbClr val="000000"/>
                        </a:buClr>
                        <a:buSzPts val="2000"/>
                        <a:buFont typeface="Arial"/>
                        <a:buNone/>
                      </a:pPr>
                      <a:r>
                        <a:rPr lang="es-CL" sz="2000" b="0" i="1" u="none" strike="noStrike" cap="none">
                          <a:solidFill>
                            <a:srgbClr val="000000"/>
                          </a:solidFill>
                          <a:latin typeface="Cabin"/>
                          <a:ea typeface="Cabin"/>
                          <a:cs typeface="Cabin"/>
                          <a:sym typeface="Cabin"/>
                        </a:rPr>
                        <a:t>Son las características físicas y emocionales de la persona observada. </a:t>
                      </a:r>
                      <a:endParaRPr sz="1600" u="none" strike="noStrike" cap="none"/>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bl>
          </a:graphicData>
        </a:graphic>
      </p:graphicFrame>
      <p:sp>
        <p:nvSpPr>
          <p:cNvPr id="749" name="Google Shape;749;g2b93100fb3e_0_376"/>
          <p:cNvSpPr txBox="1"/>
          <p:nvPr/>
        </p:nvSpPr>
        <p:spPr>
          <a:xfrm>
            <a:off x="1452301" y="1258377"/>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200" b="1" i="0" u="none" strike="noStrike" cap="none">
                <a:solidFill>
                  <a:srgbClr val="000000"/>
                </a:solidFill>
                <a:latin typeface="Arvo"/>
                <a:ea typeface="Arvo"/>
                <a:cs typeface="Arvo"/>
                <a:sym typeface="Arvo"/>
              </a:rPr>
              <a:t>DIMENSIONES DE LA OBSERVACIÓN</a:t>
            </a:r>
            <a:endParaRPr sz="2200" b="1" i="0" u="none" strike="noStrike" cap="none">
              <a:solidFill>
                <a:srgbClr val="000000"/>
              </a:solidFill>
              <a:latin typeface="Arvo"/>
              <a:ea typeface="Arvo"/>
              <a:cs typeface="Arvo"/>
              <a:sym typeface="Arvo"/>
            </a:endParaRPr>
          </a:p>
        </p:txBody>
      </p:sp>
      <p:grpSp>
        <p:nvGrpSpPr>
          <p:cNvPr id="750" name="Google Shape;750;g2b93100fb3e_0_376"/>
          <p:cNvGrpSpPr/>
          <p:nvPr/>
        </p:nvGrpSpPr>
        <p:grpSpPr>
          <a:xfrm>
            <a:off x="1299885" y="2354919"/>
            <a:ext cx="995970" cy="1267234"/>
            <a:chOff x="47" y="1681480"/>
            <a:chExt cx="1208994" cy="1122837"/>
          </a:xfrm>
        </p:grpSpPr>
        <p:pic>
          <p:nvPicPr>
            <p:cNvPr id="751" name="Google Shape;751;g2b93100fb3e_0_376"/>
            <p:cNvPicPr preferRelativeResize="0"/>
            <p:nvPr/>
          </p:nvPicPr>
          <p:blipFill rotWithShape="1">
            <a:blip r:embed="rId3">
              <a:alphaModFix/>
            </a:blip>
            <a:srcRect l="56116" t="7155" r="7595" b="49741"/>
            <a:stretch/>
          </p:blipFill>
          <p:spPr>
            <a:xfrm>
              <a:off x="205880" y="1681480"/>
              <a:ext cx="1003161" cy="797560"/>
            </a:xfrm>
            <a:prstGeom prst="rect">
              <a:avLst/>
            </a:prstGeom>
            <a:noFill/>
            <a:ln>
              <a:noFill/>
            </a:ln>
          </p:spPr>
        </p:pic>
        <p:sp>
          <p:nvSpPr>
            <p:cNvPr id="752" name="Google Shape;752;g2b93100fb3e_0_376"/>
            <p:cNvSpPr/>
            <p:nvPr/>
          </p:nvSpPr>
          <p:spPr>
            <a:xfrm rot="-9293937">
              <a:off x="43223" y="2244575"/>
              <a:ext cx="862480" cy="395486"/>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grpSp>
      <p:grpSp>
        <p:nvGrpSpPr>
          <p:cNvPr id="753" name="Google Shape;753;g2b93100fb3e_0_376"/>
          <p:cNvGrpSpPr/>
          <p:nvPr/>
        </p:nvGrpSpPr>
        <p:grpSpPr>
          <a:xfrm>
            <a:off x="1283145" y="3266519"/>
            <a:ext cx="995970" cy="1267234"/>
            <a:chOff x="47" y="1681480"/>
            <a:chExt cx="1208994" cy="1122837"/>
          </a:xfrm>
        </p:grpSpPr>
        <p:pic>
          <p:nvPicPr>
            <p:cNvPr id="754" name="Google Shape;754;g2b93100fb3e_0_376"/>
            <p:cNvPicPr preferRelativeResize="0"/>
            <p:nvPr/>
          </p:nvPicPr>
          <p:blipFill rotWithShape="1">
            <a:blip r:embed="rId3">
              <a:alphaModFix/>
            </a:blip>
            <a:srcRect l="56116" t="7155" r="7595" b="49741"/>
            <a:stretch/>
          </p:blipFill>
          <p:spPr>
            <a:xfrm>
              <a:off x="205880" y="1681480"/>
              <a:ext cx="1003161" cy="797560"/>
            </a:xfrm>
            <a:prstGeom prst="rect">
              <a:avLst/>
            </a:prstGeom>
            <a:noFill/>
            <a:ln>
              <a:noFill/>
            </a:ln>
          </p:spPr>
        </p:pic>
        <p:sp>
          <p:nvSpPr>
            <p:cNvPr id="755" name="Google Shape;755;g2b93100fb3e_0_376"/>
            <p:cNvSpPr/>
            <p:nvPr/>
          </p:nvSpPr>
          <p:spPr>
            <a:xfrm rot="-9293937">
              <a:off x="43223" y="2244575"/>
              <a:ext cx="862480" cy="395486"/>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grpSp>
      <p:grpSp>
        <p:nvGrpSpPr>
          <p:cNvPr id="756" name="Google Shape;756;g2b93100fb3e_0_376"/>
          <p:cNvGrpSpPr/>
          <p:nvPr/>
        </p:nvGrpSpPr>
        <p:grpSpPr>
          <a:xfrm>
            <a:off x="1283145" y="4304253"/>
            <a:ext cx="995970" cy="1267234"/>
            <a:chOff x="47" y="1681480"/>
            <a:chExt cx="1208994" cy="1122837"/>
          </a:xfrm>
        </p:grpSpPr>
        <p:pic>
          <p:nvPicPr>
            <p:cNvPr id="757" name="Google Shape;757;g2b93100fb3e_0_376"/>
            <p:cNvPicPr preferRelativeResize="0"/>
            <p:nvPr/>
          </p:nvPicPr>
          <p:blipFill rotWithShape="1">
            <a:blip r:embed="rId3">
              <a:alphaModFix/>
            </a:blip>
            <a:srcRect l="56116" t="7155" r="7595" b="49741"/>
            <a:stretch/>
          </p:blipFill>
          <p:spPr>
            <a:xfrm>
              <a:off x="205880" y="1681480"/>
              <a:ext cx="1003161" cy="797560"/>
            </a:xfrm>
            <a:prstGeom prst="rect">
              <a:avLst/>
            </a:prstGeom>
            <a:noFill/>
            <a:ln>
              <a:noFill/>
            </a:ln>
          </p:spPr>
        </p:pic>
        <p:sp>
          <p:nvSpPr>
            <p:cNvPr id="758" name="Google Shape;758;g2b93100fb3e_0_376"/>
            <p:cNvSpPr/>
            <p:nvPr/>
          </p:nvSpPr>
          <p:spPr>
            <a:xfrm rot="-9293937">
              <a:off x="43223" y="2244575"/>
              <a:ext cx="862480" cy="395486"/>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grpSp>
      <p:grpSp>
        <p:nvGrpSpPr>
          <p:cNvPr id="759" name="Google Shape;759;g2b93100fb3e_0_376"/>
          <p:cNvGrpSpPr/>
          <p:nvPr/>
        </p:nvGrpSpPr>
        <p:grpSpPr>
          <a:xfrm>
            <a:off x="1291515" y="5251129"/>
            <a:ext cx="995970" cy="1267234"/>
            <a:chOff x="47" y="1681480"/>
            <a:chExt cx="1208994" cy="1122837"/>
          </a:xfrm>
        </p:grpSpPr>
        <p:pic>
          <p:nvPicPr>
            <p:cNvPr id="760" name="Google Shape;760;g2b93100fb3e_0_376"/>
            <p:cNvPicPr preferRelativeResize="0"/>
            <p:nvPr/>
          </p:nvPicPr>
          <p:blipFill rotWithShape="1">
            <a:blip r:embed="rId3">
              <a:alphaModFix/>
            </a:blip>
            <a:srcRect l="56116" t="7155" r="7595" b="49741"/>
            <a:stretch/>
          </p:blipFill>
          <p:spPr>
            <a:xfrm>
              <a:off x="205880" y="1681480"/>
              <a:ext cx="1003161" cy="797560"/>
            </a:xfrm>
            <a:prstGeom prst="rect">
              <a:avLst/>
            </a:prstGeom>
            <a:noFill/>
            <a:ln>
              <a:noFill/>
            </a:ln>
          </p:spPr>
        </p:pic>
        <p:sp>
          <p:nvSpPr>
            <p:cNvPr id="761" name="Google Shape;761;g2b93100fb3e_0_376"/>
            <p:cNvSpPr/>
            <p:nvPr/>
          </p:nvSpPr>
          <p:spPr>
            <a:xfrm rot="-9293937">
              <a:off x="43223" y="2244575"/>
              <a:ext cx="862480" cy="395486"/>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grpSp>
      <p:grpSp>
        <p:nvGrpSpPr>
          <p:cNvPr id="762" name="Google Shape;762;g2b93100fb3e_0_376"/>
          <p:cNvGrpSpPr/>
          <p:nvPr/>
        </p:nvGrpSpPr>
        <p:grpSpPr>
          <a:xfrm>
            <a:off x="1290754" y="6215055"/>
            <a:ext cx="995970" cy="1267234"/>
            <a:chOff x="47" y="1681480"/>
            <a:chExt cx="1208994" cy="1122837"/>
          </a:xfrm>
        </p:grpSpPr>
        <p:pic>
          <p:nvPicPr>
            <p:cNvPr id="763" name="Google Shape;763;g2b93100fb3e_0_376"/>
            <p:cNvPicPr preferRelativeResize="0"/>
            <p:nvPr/>
          </p:nvPicPr>
          <p:blipFill rotWithShape="1">
            <a:blip r:embed="rId3">
              <a:alphaModFix/>
            </a:blip>
            <a:srcRect l="56116" t="7155" r="7595" b="49741"/>
            <a:stretch/>
          </p:blipFill>
          <p:spPr>
            <a:xfrm>
              <a:off x="205880" y="1681480"/>
              <a:ext cx="1003161" cy="797560"/>
            </a:xfrm>
            <a:prstGeom prst="rect">
              <a:avLst/>
            </a:prstGeom>
            <a:noFill/>
            <a:ln>
              <a:noFill/>
            </a:ln>
          </p:spPr>
        </p:pic>
        <p:sp>
          <p:nvSpPr>
            <p:cNvPr id="764" name="Google Shape;764;g2b93100fb3e_0_376"/>
            <p:cNvSpPr/>
            <p:nvPr/>
          </p:nvSpPr>
          <p:spPr>
            <a:xfrm rot="-9293937">
              <a:off x="43223" y="2244575"/>
              <a:ext cx="862480" cy="395486"/>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grpSp>
      <p:sp>
        <p:nvSpPr>
          <p:cNvPr id="765" name="Google Shape;765;g2b93100fb3e_0_376"/>
          <p:cNvSpPr txBox="1"/>
          <p:nvPr/>
        </p:nvSpPr>
        <p:spPr>
          <a:xfrm>
            <a:off x="1670601" y="2474205"/>
            <a:ext cx="4401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000000"/>
                </a:solidFill>
                <a:latin typeface="Arvo"/>
                <a:ea typeface="Arvo"/>
                <a:cs typeface="Arvo"/>
                <a:sym typeface="Arvo"/>
              </a:rPr>
              <a:t>A</a:t>
            </a:r>
            <a:endParaRPr sz="2400" b="1" i="0" u="none" strike="noStrike" cap="none">
              <a:solidFill>
                <a:srgbClr val="000000"/>
              </a:solidFill>
              <a:latin typeface="Arvo"/>
              <a:ea typeface="Arvo"/>
              <a:cs typeface="Arvo"/>
              <a:sym typeface="Arvo"/>
            </a:endParaRPr>
          </a:p>
        </p:txBody>
      </p:sp>
      <p:sp>
        <p:nvSpPr>
          <p:cNvPr id="766" name="Google Shape;766;g2b93100fb3e_0_376"/>
          <p:cNvSpPr txBox="1"/>
          <p:nvPr/>
        </p:nvSpPr>
        <p:spPr>
          <a:xfrm>
            <a:off x="1653861" y="3403005"/>
            <a:ext cx="4401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000000"/>
                </a:solidFill>
                <a:latin typeface="Arvo"/>
                <a:ea typeface="Arvo"/>
                <a:cs typeface="Arvo"/>
                <a:sym typeface="Arvo"/>
              </a:rPr>
              <a:t>E</a:t>
            </a:r>
            <a:endParaRPr sz="2400" b="1" i="0" u="none" strike="noStrike" cap="none">
              <a:solidFill>
                <a:srgbClr val="000000"/>
              </a:solidFill>
              <a:latin typeface="Arvo"/>
              <a:ea typeface="Arvo"/>
              <a:cs typeface="Arvo"/>
              <a:sym typeface="Arvo"/>
            </a:endParaRPr>
          </a:p>
        </p:txBody>
      </p:sp>
      <p:sp>
        <p:nvSpPr>
          <p:cNvPr id="767" name="Google Shape;767;g2b93100fb3e_0_376"/>
          <p:cNvSpPr txBox="1"/>
          <p:nvPr/>
        </p:nvSpPr>
        <p:spPr>
          <a:xfrm>
            <a:off x="1653861" y="4423538"/>
            <a:ext cx="4401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000000"/>
                </a:solidFill>
                <a:latin typeface="Arvo"/>
                <a:ea typeface="Arvo"/>
                <a:cs typeface="Arvo"/>
                <a:sym typeface="Arvo"/>
              </a:rPr>
              <a:t>I</a:t>
            </a:r>
            <a:endParaRPr sz="2400" b="1" i="0" u="none" strike="noStrike" cap="none">
              <a:solidFill>
                <a:srgbClr val="000000"/>
              </a:solidFill>
              <a:latin typeface="Arvo"/>
              <a:ea typeface="Arvo"/>
              <a:cs typeface="Arvo"/>
              <a:sym typeface="Arvo"/>
            </a:endParaRPr>
          </a:p>
        </p:txBody>
      </p:sp>
      <p:sp>
        <p:nvSpPr>
          <p:cNvPr id="768" name="Google Shape;768;g2b93100fb3e_0_376"/>
          <p:cNvSpPr txBox="1"/>
          <p:nvPr/>
        </p:nvSpPr>
        <p:spPr>
          <a:xfrm>
            <a:off x="1645491" y="5363805"/>
            <a:ext cx="4401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000000"/>
                </a:solidFill>
                <a:latin typeface="Arvo"/>
                <a:ea typeface="Arvo"/>
                <a:cs typeface="Arvo"/>
                <a:sym typeface="Arvo"/>
              </a:rPr>
              <a:t>O</a:t>
            </a:r>
            <a:endParaRPr sz="2400" b="1" i="0" u="none" strike="noStrike" cap="none">
              <a:solidFill>
                <a:srgbClr val="000000"/>
              </a:solidFill>
              <a:latin typeface="Arvo"/>
              <a:ea typeface="Arvo"/>
              <a:cs typeface="Arvo"/>
              <a:sym typeface="Arvo"/>
            </a:endParaRPr>
          </a:p>
        </p:txBody>
      </p:sp>
      <p:sp>
        <p:nvSpPr>
          <p:cNvPr id="769" name="Google Shape;769;g2b93100fb3e_0_376"/>
          <p:cNvSpPr txBox="1"/>
          <p:nvPr/>
        </p:nvSpPr>
        <p:spPr>
          <a:xfrm>
            <a:off x="1659946" y="6335343"/>
            <a:ext cx="4401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000000"/>
                </a:solidFill>
                <a:latin typeface="Arvo"/>
                <a:ea typeface="Arvo"/>
                <a:cs typeface="Arvo"/>
                <a:sym typeface="Arvo"/>
              </a:rPr>
              <a:t>U</a:t>
            </a:r>
            <a:endParaRPr sz="2400" b="1" i="0" u="none" strike="noStrike" cap="none">
              <a:solidFill>
                <a:srgbClr val="000000"/>
              </a:solidFill>
              <a:latin typeface="Arvo"/>
              <a:ea typeface="Arvo"/>
              <a:cs typeface="Arvo"/>
              <a:sym typeface="Arvo"/>
            </a:endParaRPr>
          </a:p>
        </p:txBody>
      </p:sp>
      <p:pic>
        <p:nvPicPr>
          <p:cNvPr id="770" name="Google Shape;770;g2b93100fb3e_0_376"/>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2b93100fb3e_0_401"/>
          <p:cNvSpPr txBox="1"/>
          <p:nvPr/>
        </p:nvSpPr>
        <p:spPr>
          <a:xfrm>
            <a:off x="222174" y="1182176"/>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200" b="1" i="0" u="none" strike="noStrike" cap="none">
                <a:solidFill>
                  <a:srgbClr val="000000"/>
                </a:solidFill>
                <a:latin typeface="Arvo"/>
                <a:ea typeface="Arvo"/>
                <a:cs typeface="Arvo"/>
                <a:sym typeface="Arvo"/>
              </a:rPr>
              <a:t>EJEMPLO</a:t>
            </a:r>
            <a:endParaRPr sz="2200" b="1" i="0" u="none" strike="noStrike" cap="none">
              <a:solidFill>
                <a:srgbClr val="000000"/>
              </a:solidFill>
              <a:latin typeface="Arvo"/>
              <a:ea typeface="Arvo"/>
              <a:cs typeface="Arvo"/>
              <a:sym typeface="Arvo"/>
            </a:endParaRPr>
          </a:p>
        </p:txBody>
      </p:sp>
      <p:pic>
        <p:nvPicPr>
          <p:cNvPr id="776" name="Google Shape;776;g2b93100fb3e_0_401"/>
          <p:cNvPicPr preferRelativeResize="0"/>
          <p:nvPr/>
        </p:nvPicPr>
        <p:blipFill rotWithShape="1">
          <a:blip r:embed="rId3">
            <a:alphaModFix/>
          </a:blip>
          <a:srcRect/>
          <a:stretch/>
        </p:blipFill>
        <p:spPr>
          <a:xfrm>
            <a:off x="5208422" y="5190181"/>
            <a:ext cx="2587088" cy="2418807"/>
          </a:xfrm>
          <a:prstGeom prst="rect">
            <a:avLst/>
          </a:prstGeom>
          <a:noFill/>
          <a:ln>
            <a:noFill/>
          </a:ln>
        </p:spPr>
      </p:pic>
      <p:pic>
        <p:nvPicPr>
          <p:cNvPr id="777" name="Google Shape;777;g2b93100fb3e_0_401"/>
          <p:cNvPicPr preferRelativeResize="0"/>
          <p:nvPr/>
        </p:nvPicPr>
        <p:blipFill rotWithShape="1">
          <a:blip r:embed="rId4">
            <a:alphaModFix/>
          </a:blip>
          <a:srcRect/>
          <a:stretch/>
        </p:blipFill>
        <p:spPr>
          <a:xfrm>
            <a:off x="2384424" y="5190183"/>
            <a:ext cx="2380194" cy="2384275"/>
          </a:xfrm>
          <a:prstGeom prst="rect">
            <a:avLst/>
          </a:prstGeom>
          <a:noFill/>
          <a:ln>
            <a:noFill/>
          </a:ln>
        </p:spPr>
      </p:pic>
      <p:pic>
        <p:nvPicPr>
          <p:cNvPr id="778" name="Google Shape;778;g2b93100fb3e_0_401"/>
          <p:cNvPicPr preferRelativeResize="0"/>
          <p:nvPr/>
        </p:nvPicPr>
        <p:blipFill rotWithShape="1">
          <a:blip r:embed="rId5">
            <a:alphaModFix/>
          </a:blip>
          <a:srcRect/>
          <a:stretch/>
        </p:blipFill>
        <p:spPr>
          <a:xfrm>
            <a:off x="5208434" y="3083487"/>
            <a:ext cx="2518613" cy="1765590"/>
          </a:xfrm>
          <a:prstGeom prst="rect">
            <a:avLst/>
          </a:prstGeom>
          <a:noFill/>
          <a:ln>
            <a:noFill/>
          </a:ln>
        </p:spPr>
      </p:pic>
      <p:pic>
        <p:nvPicPr>
          <p:cNvPr id="779" name="Google Shape;779;g2b93100fb3e_0_401"/>
          <p:cNvPicPr preferRelativeResize="0"/>
          <p:nvPr/>
        </p:nvPicPr>
        <p:blipFill rotWithShape="1">
          <a:blip r:embed="rId6">
            <a:alphaModFix/>
          </a:blip>
          <a:srcRect/>
          <a:stretch/>
        </p:blipFill>
        <p:spPr>
          <a:xfrm>
            <a:off x="2427137" y="2430275"/>
            <a:ext cx="2294756" cy="2418807"/>
          </a:xfrm>
          <a:prstGeom prst="rect">
            <a:avLst/>
          </a:prstGeom>
          <a:noFill/>
          <a:ln>
            <a:noFill/>
          </a:ln>
        </p:spPr>
      </p:pic>
      <p:sp>
        <p:nvSpPr>
          <p:cNvPr id="780" name="Google Shape;780;g2b93100fb3e_0_401"/>
          <p:cNvSpPr/>
          <p:nvPr/>
        </p:nvSpPr>
        <p:spPr>
          <a:xfrm>
            <a:off x="222178" y="1750825"/>
            <a:ext cx="9625200" cy="6615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L" sz="1800" b="0" i="0" u="none" strike="noStrike" cap="none">
                <a:solidFill>
                  <a:srgbClr val="000000"/>
                </a:solidFill>
                <a:latin typeface="Cabin"/>
                <a:ea typeface="Cabin"/>
                <a:cs typeface="Cabin"/>
                <a:sym typeface="Cabin"/>
              </a:rPr>
              <a:t>Supongamos que estamos observando a esta mujer y completemos las dimensiones de la observación…</a:t>
            </a:r>
            <a:endParaRPr sz="1800" b="0" i="0" u="none" strike="noStrike" cap="none">
              <a:solidFill>
                <a:srgbClr val="000000"/>
              </a:solidFill>
              <a:latin typeface="Cabin"/>
              <a:ea typeface="Cabin"/>
              <a:cs typeface="Cabin"/>
              <a:sym typeface="Cabin"/>
            </a:endParaRPr>
          </a:p>
        </p:txBody>
      </p:sp>
      <p:pic>
        <p:nvPicPr>
          <p:cNvPr id="781" name="Google Shape;781;g2b93100fb3e_0_401"/>
          <p:cNvPicPr preferRelativeResize="0"/>
          <p:nvPr/>
        </p:nvPicPr>
        <p:blipFill>
          <a:blip r:embed="rId7">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graphicFrame>
        <p:nvGraphicFramePr>
          <p:cNvPr id="786" name="Google Shape;786;g2b93100fb3e_0_560"/>
          <p:cNvGraphicFramePr/>
          <p:nvPr/>
        </p:nvGraphicFramePr>
        <p:xfrm>
          <a:off x="1070210" y="1781800"/>
          <a:ext cx="7427100" cy="6120495"/>
        </p:xfrm>
        <a:graphic>
          <a:graphicData uri="http://schemas.openxmlformats.org/drawingml/2006/table">
            <a:tbl>
              <a:tblPr>
                <a:noFill/>
                <a:tableStyleId>{CB57FA32-A247-4876-B97F-2493AD9B3598}</a:tableStyleId>
              </a:tblPr>
              <a:tblGrid>
                <a:gridCol w="1627400">
                  <a:extLst>
                    <a:ext uri="{9D8B030D-6E8A-4147-A177-3AD203B41FA5}">
                      <a16:colId xmlns:a16="http://schemas.microsoft.com/office/drawing/2014/main" val="20000"/>
                    </a:ext>
                  </a:extLst>
                </a:gridCol>
                <a:gridCol w="5799700">
                  <a:extLst>
                    <a:ext uri="{9D8B030D-6E8A-4147-A177-3AD203B41FA5}">
                      <a16:colId xmlns:a16="http://schemas.microsoft.com/office/drawing/2014/main" val="20001"/>
                    </a:ext>
                  </a:extLst>
                </a:gridCol>
              </a:tblGrid>
              <a:tr h="351400">
                <a:tc>
                  <a:txBody>
                    <a:bodyPr/>
                    <a:lstStyle/>
                    <a:p>
                      <a:pPr marL="0" marR="0" lvl="0" indent="0" algn="ctr" rtl="0">
                        <a:lnSpc>
                          <a:spcPct val="100000"/>
                        </a:lnSpc>
                        <a:spcBef>
                          <a:spcPts val="0"/>
                        </a:spcBef>
                        <a:spcAft>
                          <a:spcPts val="0"/>
                        </a:spcAft>
                        <a:buClr>
                          <a:srgbClr val="000000"/>
                        </a:buClr>
                        <a:buSzPts val="1800"/>
                        <a:buFont typeface="Arial"/>
                        <a:buNone/>
                      </a:pPr>
                      <a:r>
                        <a:rPr lang="es-CL" sz="1600" u="none" strike="noStrike" cap="none">
                          <a:solidFill>
                            <a:schemeClr val="lt1"/>
                          </a:solidFill>
                          <a:latin typeface="Arvo"/>
                          <a:ea typeface="Arvo"/>
                          <a:cs typeface="Arvo"/>
                          <a:sym typeface="Arvo"/>
                        </a:rPr>
                        <a:t>DIMENSIÓN</a:t>
                      </a:r>
                      <a:endParaRPr sz="1600" u="none" strike="noStrike" cap="none">
                        <a:solidFill>
                          <a:schemeClr val="lt1"/>
                        </a:solidFill>
                        <a:latin typeface="Arvo"/>
                        <a:ea typeface="Arvo"/>
                        <a:cs typeface="Arvo"/>
                        <a:sym typeface="Arvo"/>
                      </a:endParaRPr>
                    </a:p>
                  </a:txBody>
                  <a:tcPr marL="56500" marR="56500" marT="38700" marB="38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7F7F7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s-CL" sz="1600" u="none" strike="noStrike" cap="none">
                          <a:solidFill>
                            <a:schemeClr val="lt1"/>
                          </a:solidFill>
                          <a:latin typeface="Arvo"/>
                          <a:ea typeface="Arvo"/>
                          <a:cs typeface="Arvo"/>
                          <a:sym typeface="Arvo"/>
                        </a:rPr>
                        <a:t>DESCRIPCIÓN</a:t>
                      </a:r>
                      <a:endParaRPr sz="1600" u="none" strike="noStrike" cap="none">
                        <a:solidFill>
                          <a:schemeClr val="lt1"/>
                        </a:solidFill>
                        <a:latin typeface="Arvo"/>
                        <a:ea typeface="Arvo"/>
                        <a:cs typeface="Arvo"/>
                        <a:sym typeface="Arvo"/>
                      </a:endParaRPr>
                    </a:p>
                  </a:txBody>
                  <a:tcPr marL="56500" marR="56500" marT="38700" marB="38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7F7F7F"/>
                    </a:solidFill>
                  </a:tcPr>
                </a:tc>
                <a:extLst>
                  <a:ext uri="{0D108BD9-81ED-4DB2-BD59-A6C34878D82A}">
                    <a16:rowId xmlns:a16="http://schemas.microsoft.com/office/drawing/2014/main" val="10000"/>
                  </a:ext>
                </a:extLst>
              </a:tr>
              <a:tr h="932900">
                <a:tc>
                  <a:txBody>
                    <a:bodyPr/>
                    <a:lstStyle/>
                    <a:p>
                      <a:pPr marL="0" marR="0" lvl="0" indent="0" algn="ctr" rtl="0">
                        <a:lnSpc>
                          <a:spcPct val="100000"/>
                        </a:lnSpc>
                        <a:spcBef>
                          <a:spcPts val="0"/>
                        </a:spcBef>
                        <a:spcAft>
                          <a:spcPts val="0"/>
                        </a:spcAft>
                        <a:buClr>
                          <a:srgbClr val="000000"/>
                        </a:buClr>
                        <a:buSzPts val="2300"/>
                        <a:buFont typeface="Arial"/>
                        <a:buNone/>
                      </a:pPr>
                      <a:r>
                        <a:rPr lang="es-CL" sz="1400" b="1" u="none" strike="noStrike" cap="none">
                          <a:solidFill>
                            <a:srgbClr val="EFEFEF"/>
                          </a:solidFill>
                          <a:latin typeface="Cabin"/>
                          <a:ea typeface="Cabin"/>
                          <a:cs typeface="Cabin"/>
                          <a:sym typeface="Cabin"/>
                        </a:rPr>
                        <a:t>ACTIVIDADES</a:t>
                      </a:r>
                      <a:endParaRPr sz="1200" u="none" strike="noStrike" cap="none">
                        <a:solidFill>
                          <a:srgbClr val="EFEFEF"/>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just" rtl="0">
                        <a:lnSpc>
                          <a:spcPct val="100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Mujer mayor sentada en el escritorio. Se ve que está analizando un plano y trabajando con su computador. Se ve concentrada, mientras mira detenidamente el plano y va registrando datos tanto en un cuaderno que tiene en el escritorio como en el computador.</a:t>
                      </a:r>
                      <a:endParaRPr sz="1600" b="0" i="0" u="none" strike="noStrike" cap="none">
                        <a:solidFill>
                          <a:schemeClr val="dk1"/>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932900">
                <a:tc>
                  <a:txBody>
                    <a:bodyPr/>
                    <a:lstStyle/>
                    <a:p>
                      <a:pPr marL="0" marR="0" lvl="0" indent="0" algn="ctr" rtl="0">
                        <a:lnSpc>
                          <a:spcPct val="100000"/>
                        </a:lnSpc>
                        <a:spcBef>
                          <a:spcPts val="0"/>
                        </a:spcBef>
                        <a:spcAft>
                          <a:spcPts val="0"/>
                        </a:spcAft>
                        <a:buClr>
                          <a:srgbClr val="000000"/>
                        </a:buClr>
                        <a:buSzPts val="2300"/>
                        <a:buFont typeface="Arial"/>
                        <a:buNone/>
                      </a:pPr>
                      <a:r>
                        <a:rPr lang="es-CL" sz="1400" b="1" u="none" strike="noStrike" cap="none">
                          <a:solidFill>
                            <a:srgbClr val="EFEFEF"/>
                          </a:solidFill>
                          <a:latin typeface="Cabin"/>
                          <a:ea typeface="Cabin"/>
                          <a:cs typeface="Cabin"/>
                          <a:sym typeface="Cabin"/>
                        </a:rPr>
                        <a:t>ENTORNOS</a:t>
                      </a:r>
                      <a:endParaRPr sz="1200" u="none" strike="noStrike" cap="none">
                        <a:solidFill>
                          <a:srgbClr val="EFEFEF"/>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just" rtl="0">
                        <a:lnSpc>
                          <a:spcPct val="100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Está sentada en un escritorio, parece ser una oficina. Tiene mucha  luz, además como las paredes son blancas y los muebles del mismo color, se ve  amplitud en el ambiente. Se aprecia una decoración moderna y minimalista. </a:t>
                      </a:r>
                      <a:endParaRPr sz="1600" b="0" i="0" u="none" strike="noStrike" cap="none">
                        <a:solidFill>
                          <a:schemeClr val="dk1"/>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932900">
                <a:tc>
                  <a:txBody>
                    <a:bodyPr/>
                    <a:lstStyle/>
                    <a:p>
                      <a:pPr marL="0" marR="0" lvl="0" indent="0" algn="ctr" rtl="0">
                        <a:lnSpc>
                          <a:spcPct val="100000"/>
                        </a:lnSpc>
                        <a:spcBef>
                          <a:spcPts val="0"/>
                        </a:spcBef>
                        <a:spcAft>
                          <a:spcPts val="0"/>
                        </a:spcAft>
                        <a:buClr>
                          <a:srgbClr val="000000"/>
                        </a:buClr>
                        <a:buSzPts val="2300"/>
                        <a:buFont typeface="Arial"/>
                        <a:buNone/>
                      </a:pPr>
                      <a:r>
                        <a:rPr lang="es-CL" sz="1400" b="1" u="none" strike="noStrike" cap="none">
                          <a:solidFill>
                            <a:srgbClr val="EFEFEF"/>
                          </a:solidFill>
                          <a:latin typeface="Cabin"/>
                          <a:ea typeface="Cabin"/>
                          <a:cs typeface="Cabin"/>
                          <a:sym typeface="Cabin"/>
                        </a:rPr>
                        <a:t>INTERACCIONES</a:t>
                      </a:r>
                      <a:endParaRPr sz="1200" u="none" strike="noStrike" cap="none">
                        <a:solidFill>
                          <a:srgbClr val="EFEFEF"/>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just" rtl="0">
                        <a:lnSpc>
                          <a:spcPct val="100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La mujer es interrumpida por dos compañeros de trabajo que tenían una duda. Ella se ve un poco molesta al ser interrumpida, pero responde a sus preguntas de forma calmada y educada, los compañeros le agradecen y se alejan para terminar de revisar sus dudas en un computador cerca de la ventana.</a:t>
                      </a:r>
                      <a:endParaRPr sz="1600" b="0" i="0" u="none" strike="noStrike" cap="none">
                        <a:solidFill>
                          <a:schemeClr val="dk1"/>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765575">
                <a:tc>
                  <a:txBody>
                    <a:bodyPr/>
                    <a:lstStyle/>
                    <a:p>
                      <a:pPr marL="0" marR="0" lvl="0" indent="0" algn="ctr" rtl="0">
                        <a:lnSpc>
                          <a:spcPct val="100000"/>
                        </a:lnSpc>
                        <a:spcBef>
                          <a:spcPts val="0"/>
                        </a:spcBef>
                        <a:spcAft>
                          <a:spcPts val="0"/>
                        </a:spcAft>
                        <a:buClr>
                          <a:srgbClr val="000000"/>
                        </a:buClr>
                        <a:buSzPts val="1900"/>
                        <a:buFont typeface="Arial"/>
                        <a:buNone/>
                      </a:pPr>
                      <a:r>
                        <a:rPr lang="es-CL" sz="1400" b="1" u="none" strike="noStrike" cap="none">
                          <a:solidFill>
                            <a:srgbClr val="EFEFEF"/>
                          </a:solidFill>
                          <a:latin typeface="Cabin"/>
                          <a:ea typeface="Cabin"/>
                          <a:cs typeface="Cabin"/>
                          <a:sym typeface="Cabin"/>
                        </a:rPr>
                        <a:t>OBJETOS</a:t>
                      </a:r>
                      <a:endParaRPr sz="1400" b="1" u="none" strike="noStrike" cap="none">
                        <a:solidFill>
                          <a:srgbClr val="EFEFEF"/>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just" rtl="0">
                        <a:lnSpc>
                          <a:spcPct val="100000"/>
                        </a:lnSpc>
                        <a:spcBef>
                          <a:spcPts val="0"/>
                        </a:spcBef>
                        <a:spcAft>
                          <a:spcPts val="0"/>
                        </a:spcAft>
                        <a:buClr>
                          <a:srgbClr val="000000"/>
                        </a:buClr>
                        <a:buSzPts val="2000"/>
                        <a:buFont typeface="Arial"/>
                        <a:buNone/>
                      </a:pPr>
                      <a:r>
                        <a:rPr lang="es-CL" sz="1600" b="0" i="0" u="none" strike="noStrike" cap="none">
                          <a:solidFill>
                            <a:schemeClr val="dk1"/>
                          </a:solidFill>
                          <a:latin typeface="Cabin"/>
                          <a:ea typeface="Cabin"/>
                          <a:cs typeface="Cabin"/>
                          <a:sym typeface="Cabin"/>
                        </a:rPr>
                        <a:t>Sobre el escritorio está el computador, planos,  unos anteojos, su celular, un cuaderno, lápiz y unos audífonos.</a:t>
                      </a:r>
                      <a:endParaRPr sz="1600" b="0" i="0" u="none" strike="noStrike" cap="none">
                        <a:solidFill>
                          <a:schemeClr val="dk1"/>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r h="932900">
                <a:tc>
                  <a:txBody>
                    <a:bodyPr/>
                    <a:lstStyle/>
                    <a:p>
                      <a:pPr marL="0" marR="0" lvl="0" indent="0" algn="ctr" rtl="0">
                        <a:lnSpc>
                          <a:spcPct val="100000"/>
                        </a:lnSpc>
                        <a:spcBef>
                          <a:spcPts val="0"/>
                        </a:spcBef>
                        <a:spcAft>
                          <a:spcPts val="0"/>
                        </a:spcAft>
                        <a:buClr>
                          <a:srgbClr val="000000"/>
                        </a:buClr>
                        <a:buSzPts val="1900"/>
                        <a:buFont typeface="Arial"/>
                        <a:buNone/>
                      </a:pPr>
                      <a:r>
                        <a:rPr lang="es-CL" sz="1400" b="1" u="none" strike="noStrike" cap="none">
                          <a:solidFill>
                            <a:srgbClr val="EFEFEF"/>
                          </a:solidFill>
                          <a:latin typeface="Cabin"/>
                          <a:ea typeface="Cabin"/>
                          <a:cs typeface="Cabin"/>
                          <a:sym typeface="Cabin"/>
                        </a:rPr>
                        <a:t>USUARIOS</a:t>
                      </a:r>
                      <a:endParaRPr sz="1400" b="1" u="none" strike="noStrike" cap="none">
                        <a:solidFill>
                          <a:srgbClr val="EFEFEF"/>
                        </a:solidFill>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just" rtl="0">
                        <a:lnSpc>
                          <a:spcPct val="100000"/>
                        </a:lnSpc>
                        <a:spcBef>
                          <a:spcPts val="0"/>
                        </a:spcBef>
                        <a:spcAft>
                          <a:spcPts val="0"/>
                        </a:spcAft>
                        <a:buClr>
                          <a:srgbClr val="000000"/>
                        </a:buClr>
                        <a:buSzPts val="2000"/>
                        <a:buFont typeface="Arial"/>
                        <a:buNone/>
                      </a:pPr>
                      <a:r>
                        <a:rPr lang="es-CL" sz="1600" b="0" i="0" u="none" strike="noStrike" cap="none">
                          <a:solidFill>
                            <a:schemeClr val="dk1"/>
                          </a:solidFill>
                          <a:latin typeface="Cabin"/>
                          <a:ea typeface="Cabin"/>
                          <a:cs typeface="Cabin"/>
                          <a:sym typeface="Cabin"/>
                        </a:rPr>
                        <a:t>La mujer se sitúa en los 60 años aproximadamente. Usa una blusa azul y pantalones de vestir de color blanco y  aros de perla. En las manos tiene unos anteojos con los que juega  </a:t>
                      </a:r>
                      <a:r>
                        <a:rPr lang="es-CL" sz="2000" u="none" strike="noStrike" cap="none">
                          <a:solidFill>
                            <a:schemeClr val="dk1"/>
                          </a:solidFill>
                          <a:latin typeface="Cabin"/>
                          <a:ea typeface="Cabin"/>
                          <a:cs typeface="Cabin"/>
                          <a:sym typeface="Cabin"/>
                        </a:rPr>
                        <a:t>constantemente</a:t>
                      </a:r>
                      <a:r>
                        <a:rPr lang="es-CL" sz="1600" b="0" i="0" u="none" strike="noStrike" cap="none">
                          <a:solidFill>
                            <a:schemeClr val="dk1"/>
                          </a:solidFill>
                          <a:latin typeface="Cabin"/>
                          <a:ea typeface="Cabin"/>
                          <a:cs typeface="Cabin"/>
                          <a:sym typeface="Cabin"/>
                        </a:rPr>
                        <a:t> y no los usa. Se ve concentrada en su trabajo y disfrutándolo. </a:t>
                      </a:r>
                      <a:endParaRPr sz="1600" u="none" strike="noStrike" cap="none"/>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bl>
          </a:graphicData>
        </a:graphic>
      </p:graphicFrame>
      <p:sp>
        <p:nvSpPr>
          <p:cNvPr id="787" name="Google Shape;787;g2b93100fb3e_0_560"/>
          <p:cNvSpPr txBox="1"/>
          <p:nvPr/>
        </p:nvSpPr>
        <p:spPr>
          <a:xfrm>
            <a:off x="994001" y="1181327"/>
            <a:ext cx="7139400" cy="661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CL" sz="2200" b="1" i="0" u="none" strike="noStrike" cap="none">
                <a:solidFill>
                  <a:srgbClr val="000000"/>
                </a:solidFill>
                <a:latin typeface="Arvo"/>
                <a:ea typeface="Arvo"/>
                <a:cs typeface="Arvo"/>
                <a:sym typeface="Arvo"/>
              </a:rPr>
              <a:t>EJEMPLO</a:t>
            </a:r>
            <a:endParaRPr sz="2200" b="1" i="0" u="none" strike="noStrike" cap="none">
              <a:solidFill>
                <a:srgbClr val="000000"/>
              </a:solidFill>
              <a:latin typeface="Arvo"/>
              <a:ea typeface="Arvo"/>
              <a:cs typeface="Arvo"/>
              <a:sym typeface="Arvo"/>
            </a:endParaRPr>
          </a:p>
        </p:txBody>
      </p:sp>
      <p:grpSp>
        <p:nvGrpSpPr>
          <p:cNvPr id="788" name="Google Shape;788;g2b93100fb3e_0_560"/>
          <p:cNvGrpSpPr/>
          <p:nvPr/>
        </p:nvGrpSpPr>
        <p:grpSpPr>
          <a:xfrm>
            <a:off x="-108227" y="2074200"/>
            <a:ext cx="995970" cy="1267234"/>
            <a:chOff x="47" y="1681480"/>
            <a:chExt cx="1208994" cy="1122837"/>
          </a:xfrm>
        </p:grpSpPr>
        <p:pic>
          <p:nvPicPr>
            <p:cNvPr id="789" name="Google Shape;789;g2b93100fb3e_0_560"/>
            <p:cNvPicPr preferRelativeResize="0"/>
            <p:nvPr/>
          </p:nvPicPr>
          <p:blipFill rotWithShape="1">
            <a:blip r:embed="rId3">
              <a:alphaModFix/>
            </a:blip>
            <a:srcRect l="56116" t="7155" r="7595" b="49741"/>
            <a:stretch/>
          </p:blipFill>
          <p:spPr>
            <a:xfrm>
              <a:off x="205880" y="1681480"/>
              <a:ext cx="1003161" cy="797560"/>
            </a:xfrm>
            <a:prstGeom prst="rect">
              <a:avLst/>
            </a:prstGeom>
            <a:noFill/>
            <a:ln>
              <a:noFill/>
            </a:ln>
          </p:spPr>
        </p:pic>
        <p:sp>
          <p:nvSpPr>
            <p:cNvPr id="790" name="Google Shape;790;g2b93100fb3e_0_560"/>
            <p:cNvSpPr/>
            <p:nvPr/>
          </p:nvSpPr>
          <p:spPr>
            <a:xfrm rot="-9293937">
              <a:off x="43223" y="2244575"/>
              <a:ext cx="862480" cy="395486"/>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grpSp>
      <p:grpSp>
        <p:nvGrpSpPr>
          <p:cNvPr id="791" name="Google Shape;791;g2b93100fb3e_0_560"/>
          <p:cNvGrpSpPr/>
          <p:nvPr/>
        </p:nvGrpSpPr>
        <p:grpSpPr>
          <a:xfrm>
            <a:off x="-124967" y="3267254"/>
            <a:ext cx="995970" cy="1267234"/>
            <a:chOff x="47" y="1681480"/>
            <a:chExt cx="1208994" cy="1122837"/>
          </a:xfrm>
        </p:grpSpPr>
        <p:pic>
          <p:nvPicPr>
            <p:cNvPr id="792" name="Google Shape;792;g2b93100fb3e_0_560"/>
            <p:cNvPicPr preferRelativeResize="0"/>
            <p:nvPr/>
          </p:nvPicPr>
          <p:blipFill rotWithShape="1">
            <a:blip r:embed="rId3">
              <a:alphaModFix/>
            </a:blip>
            <a:srcRect l="56116" t="7155" r="7595" b="49741"/>
            <a:stretch/>
          </p:blipFill>
          <p:spPr>
            <a:xfrm>
              <a:off x="205880" y="1681480"/>
              <a:ext cx="1003161" cy="797560"/>
            </a:xfrm>
            <a:prstGeom prst="rect">
              <a:avLst/>
            </a:prstGeom>
            <a:noFill/>
            <a:ln>
              <a:noFill/>
            </a:ln>
          </p:spPr>
        </p:pic>
        <p:sp>
          <p:nvSpPr>
            <p:cNvPr id="793" name="Google Shape;793;g2b93100fb3e_0_560"/>
            <p:cNvSpPr/>
            <p:nvPr/>
          </p:nvSpPr>
          <p:spPr>
            <a:xfrm rot="-9293937">
              <a:off x="43223" y="2244575"/>
              <a:ext cx="862480" cy="395486"/>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grpSp>
      <p:grpSp>
        <p:nvGrpSpPr>
          <p:cNvPr id="794" name="Google Shape;794;g2b93100fb3e_0_560"/>
          <p:cNvGrpSpPr/>
          <p:nvPr/>
        </p:nvGrpSpPr>
        <p:grpSpPr>
          <a:xfrm>
            <a:off x="-124967" y="4555164"/>
            <a:ext cx="995970" cy="1267234"/>
            <a:chOff x="47" y="1681480"/>
            <a:chExt cx="1208994" cy="1122837"/>
          </a:xfrm>
        </p:grpSpPr>
        <p:pic>
          <p:nvPicPr>
            <p:cNvPr id="795" name="Google Shape;795;g2b93100fb3e_0_560"/>
            <p:cNvPicPr preferRelativeResize="0"/>
            <p:nvPr/>
          </p:nvPicPr>
          <p:blipFill rotWithShape="1">
            <a:blip r:embed="rId3">
              <a:alphaModFix/>
            </a:blip>
            <a:srcRect l="56116" t="7155" r="7595" b="49741"/>
            <a:stretch/>
          </p:blipFill>
          <p:spPr>
            <a:xfrm>
              <a:off x="205880" y="1681480"/>
              <a:ext cx="1003161" cy="797560"/>
            </a:xfrm>
            <a:prstGeom prst="rect">
              <a:avLst/>
            </a:prstGeom>
            <a:noFill/>
            <a:ln>
              <a:noFill/>
            </a:ln>
          </p:spPr>
        </p:pic>
        <p:sp>
          <p:nvSpPr>
            <p:cNvPr id="796" name="Google Shape;796;g2b93100fb3e_0_560"/>
            <p:cNvSpPr/>
            <p:nvPr/>
          </p:nvSpPr>
          <p:spPr>
            <a:xfrm rot="-9293937">
              <a:off x="43223" y="2244575"/>
              <a:ext cx="862480" cy="395486"/>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grpSp>
      <p:grpSp>
        <p:nvGrpSpPr>
          <p:cNvPr id="797" name="Google Shape;797;g2b93100fb3e_0_560"/>
          <p:cNvGrpSpPr/>
          <p:nvPr/>
        </p:nvGrpSpPr>
        <p:grpSpPr>
          <a:xfrm>
            <a:off x="-116597" y="5668825"/>
            <a:ext cx="995970" cy="1267234"/>
            <a:chOff x="47" y="1681480"/>
            <a:chExt cx="1208994" cy="1122837"/>
          </a:xfrm>
        </p:grpSpPr>
        <p:pic>
          <p:nvPicPr>
            <p:cNvPr id="798" name="Google Shape;798;g2b93100fb3e_0_560"/>
            <p:cNvPicPr preferRelativeResize="0"/>
            <p:nvPr/>
          </p:nvPicPr>
          <p:blipFill rotWithShape="1">
            <a:blip r:embed="rId3">
              <a:alphaModFix/>
            </a:blip>
            <a:srcRect l="56116" t="7155" r="7595" b="49741"/>
            <a:stretch/>
          </p:blipFill>
          <p:spPr>
            <a:xfrm>
              <a:off x="205880" y="1681480"/>
              <a:ext cx="1003161" cy="797560"/>
            </a:xfrm>
            <a:prstGeom prst="rect">
              <a:avLst/>
            </a:prstGeom>
            <a:noFill/>
            <a:ln>
              <a:noFill/>
            </a:ln>
          </p:spPr>
        </p:pic>
        <p:sp>
          <p:nvSpPr>
            <p:cNvPr id="799" name="Google Shape;799;g2b93100fb3e_0_560"/>
            <p:cNvSpPr/>
            <p:nvPr/>
          </p:nvSpPr>
          <p:spPr>
            <a:xfrm rot="-9293937">
              <a:off x="43223" y="2244575"/>
              <a:ext cx="862480" cy="395486"/>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grpSp>
      <p:grpSp>
        <p:nvGrpSpPr>
          <p:cNvPr id="800" name="Google Shape;800;g2b93100fb3e_0_560"/>
          <p:cNvGrpSpPr/>
          <p:nvPr/>
        </p:nvGrpSpPr>
        <p:grpSpPr>
          <a:xfrm>
            <a:off x="-124967" y="6695297"/>
            <a:ext cx="995970" cy="1267234"/>
            <a:chOff x="47" y="1681480"/>
            <a:chExt cx="1208994" cy="1122837"/>
          </a:xfrm>
        </p:grpSpPr>
        <p:pic>
          <p:nvPicPr>
            <p:cNvPr id="801" name="Google Shape;801;g2b93100fb3e_0_560"/>
            <p:cNvPicPr preferRelativeResize="0"/>
            <p:nvPr/>
          </p:nvPicPr>
          <p:blipFill rotWithShape="1">
            <a:blip r:embed="rId3">
              <a:alphaModFix/>
            </a:blip>
            <a:srcRect l="56116" t="7155" r="7595" b="49741"/>
            <a:stretch/>
          </p:blipFill>
          <p:spPr>
            <a:xfrm>
              <a:off x="205880" y="1681480"/>
              <a:ext cx="1003161" cy="797560"/>
            </a:xfrm>
            <a:prstGeom prst="rect">
              <a:avLst/>
            </a:prstGeom>
            <a:noFill/>
            <a:ln>
              <a:noFill/>
            </a:ln>
          </p:spPr>
        </p:pic>
        <p:sp>
          <p:nvSpPr>
            <p:cNvPr id="802" name="Google Shape;802;g2b93100fb3e_0_560"/>
            <p:cNvSpPr/>
            <p:nvPr/>
          </p:nvSpPr>
          <p:spPr>
            <a:xfrm rot="-9293937">
              <a:off x="43223" y="2244575"/>
              <a:ext cx="862480" cy="395486"/>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grpSp>
      <p:sp>
        <p:nvSpPr>
          <p:cNvPr id="803" name="Google Shape;803;g2b93100fb3e_0_560"/>
          <p:cNvSpPr txBox="1"/>
          <p:nvPr/>
        </p:nvSpPr>
        <p:spPr>
          <a:xfrm>
            <a:off x="262488" y="2193486"/>
            <a:ext cx="4401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000000"/>
                </a:solidFill>
                <a:latin typeface="Arvo"/>
                <a:ea typeface="Arvo"/>
                <a:cs typeface="Arvo"/>
                <a:sym typeface="Arvo"/>
              </a:rPr>
              <a:t>A</a:t>
            </a:r>
            <a:endParaRPr sz="2400" b="1" i="0" u="none" strike="noStrike" cap="none">
              <a:solidFill>
                <a:srgbClr val="000000"/>
              </a:solidFill>
              <a:latin typeface="Arvo"/>
              <a:ea typeface="Arvo"/>
              <a:cs typeface="Arvo"/>
              <a:sym typeface="Arvo"/>
            </a:endParaRPr>
          </a:p>
        </p:txBody>
      </p:sp>
      <p:sp>
        <p:nvSpPr>
          <p:cNvPr id="804" name="Google Shape;804;g2b93100fb3e_0_560"/>
          <p:cNvSpPr txBox="1"/>
          <p:nvPr/>
        </p:nvSpPr>
        <p:spPr>
          <a:xfrm>
            <a:off x="245748" y="3403739"/>
            <a:ext cx="4401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000000"/>
                </a:solidFill>
                <a:latin typeface="Arvo"/>
                <a:ea typeface="Arvo"/>
                <a:cs typeface="Arvo"/>
                <a:sym typeface="Arvo"/>
              </a:rPr>
              <a:t>E</a:t>
            </a:r>
            <a:endParaRPr sz="2400" b="1" i="0" u="none" strike="noStrike" cap="none">
              <a:solidFill>
                <a:srgbClr val="000000"/>
              </a:solidFill>
              <a:latin typeface="Arvo"/>
              <a:ea typeface="Arvo"/>
              <a:cs typeface="Arvo"/>
              <a:sym typeface="Arvo"/>
            </a:endParaRPr>
          </a:p>
        </p:txBody>
      </p:sp>
      <p:sp>
        <p:nvSpPr>
          <p:cNvPr id="805" name="Google Shape;805;g2b93100fb3e_0_560"/>
          <p:cNvSpPr txBox="1"/>
          <p:nvPr/>
        </p:nvSpPr>
        <p:spPr>
          <a:xfrm>
            <a:off x="245748" y="4674449"/>
            <a:ext cx="4401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000000"/>
                </a:solidFill>
                <a:latin typeface="Arvo"/>
                <a:ea typeface="Arvo"/>
                <a:cs typeface="Arvo"/>
                <a:sym typeface="Arvo"/>
              </a:rPr>
              <a:t>I</a:t>
            </a:r>
            <a:endParaRPr sz="2400" b="1" i="0" u="none" strike="noStrike" cap="none">
              <a:solidFill>
                <a:srgbClr val="000000"/>
              </a:solidFill>
              <a:latin typeface="Arvo"/>
              <a:ea typeface="Arvo"/>
              <a:cs typeface="Arvo"/>
              <a:sym typeface="Arvo"/>
            </a:endParaRPr>
          </a:p>
        </p:txBody>
      </p:sp>
      <p:sp>
        <p:nvSpPr>
          <p:cNvPr id="806" name="Google Shape;806;g2b93100fb3e_0_560"/>
          <p:cNvSpPr txBox="1"/>
          <p:nvPr/>
        </p:nvSpPr>
        <p:spPr>
          <a:xfrm>
            <a:off x="237378" y="5781501"/>
            <a:ext cx="4401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000000"/>
                </a:solidFill>
                <a:latin typeface="Arvo"/>
                <a:ea typeface="Arvo"/>
                <a:cs typeface="Arvo"/>
                <a:sym typeface="Arvo"/>
              </a:rPr>
              <a:t>O</a:t>
            </a:r>
            <a:endParaRPr sz="2400" b="1" i="0" u="none" strike="noStrike" cap="none">
              <a:solidFill>
                <a:srgbClr val="000000"/>
              </a:solidFill>
              <a:latin typeface="Arvo"/>
              <a:ea typeface="Arvo"/>
              <a:cs typeface="Arvo"/>
              <a:sym typeface="Arvo"/>
            </a:endParaRPr>
          </a:p>
        </p:txBody>
      </p:sp>
      <p:sp>
        <p:nvSpPr>
          <p:cNvPr id="807" name="Google Shape;807;g2b93100fb3e_0_560"/>
          <p:cNvSpPr txBox="1"/>
          <p:nvPr/>
        </p:nvSpPr>
        <p:spPr>
          <a:xfrm>
            <a:off x="229008" y="6784313"/>
            <a:ext cx="4401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000000"/>
                </a:solidFill>
                <a:latin typeface="Arvo"/>
                <a:ea typeface="Arvo"/>
                <a:cs typeface="Arvo"/>
                <a:sym typeface="Arvo"/>
              </a:rPr>
              <a:t>U</a:t>
            </a:r>
            <a:endParaRPr sz="2400" b="1" i="0" u="none" strike="noStrike" cap="none">
              <a:solidFill>
                <a:srgbClr val="000000"/>
              </a:solidFill>
              <a:latin typeface="Arvo"/>
              <a:ea typeface="Arvo"/>
              <a:cs typeface="Arvo"/>
              <a:sym typeface="Arvo"/>
            </a:endParaRPr>
          </a:p>
        </p:txBody>
      </p:sp>
      <p:pic>
        <p:nvPicPr>
          <p:cNvPr id="808" name="Google Shape;808;g2b93100fb3e_0_560"/>
          <p:cNvPicPr preferRelativeResize="0"/>
          <p:nvPr/>
        </p:nvPicPr>
        <p:blipFill rotWithShape="1">
          <a:blip r:embed="rId4">
            <a:alphaModFix/>
          </a:blip>
          <a:srcRect/>
          <a:stretch/>
        </p:blipFill>
        <p:spPr>
          <a:xfrm>
            <a:off x="8561206" y="6699772"/>
            <a:ext cx="1288906" cy="869215"/>
          </a:xfrm>
          <a:prstGeom prst="rect">
            <a:avLst/>
          </a:prstGeom>
          <a:noFill/>
          <a:ln>
            <a:noFill/>
          </a:ln>
        </p:spPr>
      </p:pic>
      <p:pic>
        <p:nvPicPr>
          <p:cNvPr id="809" name="Google Shape;809;g2b93100fb3e_0_560"/>
          <p:cNvPicPr preferRelativeResize="0"/>
          <p:nvPr/>
        </p:nvPicPr>
        <p:blipFill rotWithShape="1">
          <a:blip r:embed="rId5">
            <a:alphaModFix/>
          </a:blip>
          <a:srcRect/>
          <a:stretch/>
        </p:blipFill>
        <p:spPr>
          <a:xfrm>
            <a:off x="8552828" y="5781451"/>
            <a:ext cx="1282056" cy="661591"/>
          </a:xfrm>
          <a:prstGeom prst="rect">
            <a:avLst/>
          </a:prstGeom>
          <a:noFill/>
          <a:ln>
            <a:noFill/>
          </a:ln>
        </p:spPr>
      </p:pic>
      <p:pic>
        <p:nvPicPr>
          <p:cNvPr id="810" name="Google Shape;810;g2b93100fb3e_0_560"/>
          <p:cNvPicPr preferRelativeResize="0"/>
          <p:nvPr/>
        </p:nvPicPr>
        <p:blipFill rotWithShape="1">
          <a:blip r:embed="rId6">
            <a:alphaModFix/>
          </a:blip>
          <a:srcRect/>
          <a:stretch/>
        </p:blipFill>
        <p:spPr>
          <a:xfrm>
            <a:off x="8561198" y="4366185"/>
            <a:ext cx="1273688" cy="1273045"/>
          </a:xfrm>
          <a:prstGeom prst="rect">
            <a:avLst/>
          </a:prstGeom>
          <a:noFill/>
          <a:ln>
            <a:noFill/>
          </a:ln>
        </p:spPr>
      </p:pic>
      <p:pic>
        <p:nvPicPr>
          <p:cNvPr id="811" name="Google Shape;811;g2b93100fb3e_0_560"/>
          <p:cNvPicPr preferRelativeResize="0"/>
          <p:nvPr/>
        </p:nvPicPr>
        <p:blipFill rotWithShape="1">
          <a:blip r:embed="rId7">
            <a:alphaModFix/>
          </a:blip>
          <a:srcRect/>
          <a:stretch/>
        </p:blipFill>
        <p:spPr>
          <a:xfrm>
            <a:off x="8549725" y="3177635"/>
            <a:ext cx="1273688" cy="1046325"/>
          </a:xfrm>
          <a:prstGeom prst="rect">
            <a:avLst/>
          </a:prstGeom>
          <a:noFill/>
          <a:ln>
            <a:noFill/>
          </a:ln>
        </p:spPr>
      </p:pic>
      <p:pic>
        <p:nvPicPr>
          <p:cNvPr id="812" name="Google Shape;812;g2b93100fb3e_0_560"/>
          <p:cNvPicPr preferRelativeResize="0"/>
          <p:nvPr/>
        </p:nvPicPr>
        <p:blipFill rotWithShape="1">
          <a:blip r:embed="rId8">
            <a:alphaModFix/>
          </a:blip>
          <a:srcRect/>
          <a:stretch/>
        </p:blipFill>
        <p:spPr>
          <a:xfrm>
            <a:off x="8544449" y="2096831"/>
            <a:ext cx="1273688" cy="854787"/>
          </a:xfrm>
          <a:prstGeom prst="rect">
            <a:avLst/>
          </a:prstGeom>
          <a:noFill/>
          <a:ln>
            <a:noFill/>
          </a:ln>
        </p:spPr>
      </p:pic>
      <p:pic>
        <p:nvPicPr>
          <p:cNvPr id="813" name="Google Shape;813;g2b93100fb3e_0_560"/>
          <p:cNvPicPr preferRelativeResize="0"/>
          <p:nvPr/>
        </p:nvPicPr>
        <p:blipFill>
          <a:blip r:embed="rId9">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g2b93100fb3e_0_606"/>
          <p:cNvSpPr txBox="1"/>
          <p:nvPr/>
        </p:nvSpPr>
        <p:spPr>
          <a:xfrm>
            <a:off x="237938" y="1469025"/>
            <a:ext cx="6149100" cy="747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CONTANDO UNA HISTORIA</a:t>
            </a:r>
            <a:endParaRPr sz="2200" b="1" i="0" u="none" strike="noStrike" cap="none">
              <a:solidFill>
                <a:srgbClr val="000000"/>
              </a:solidFill>
              <a:latin typeface="Arvo"/>
              <a:ea typeface="Arvo"/>
              <a:cs typeface="Arvo"/>
              <a:sym typeface="Arvo"/>
            </a:endParaRPr>
          </a:p>
        </p:txBody>
      </p:sp>
      <p:sp>
        <p:nvSpPr>
          <p:cNvPr id="839" name="Google Shape;839;g2b93100fb3e_0_606"/>
          <p:cNvSpPr/>
          <p:nvPr/>
        </p:nvSpPr>
        <p:spPr>
          <a:xfrm>
            <a:off x="1482000" y="3051977"/>
            <a:ext cx="7080000" cy="4088400"/>
          </a:xfrm>
          <a:prstGeom prst="rect">
            <a:avLst/>
          </a:prstGeom>
          <a:solidFill>
            <a:srgbClr val="8AD9E4"/>
          </a:solidFill>
          <a:ln w="9525"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s-CL" sz="1200" b="0" i="0" u="none" strike="noStrike" cap="none">
                <a:solidFill>
                  <a:srgbClr val="000000"/>
                </a:solidFill>
                <a:latin typeface="Cabin"/>
                <a:ea typeface="Cabin"/>
                <a:cs typeface="Cabin"/>
                <a:sym typeface="Cabin"/>
              </a:rPr>
              <a:t>Escribe la historia aquí.</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a:p>
            <a:pPr marL="0" marR="0" lvl="0" indent="0" algn="l" rtl="0">
              <a:lnSpc>
                <a:spcPct val="150000"/>
              </a:lnSpc>
              <a:spcBef>
                <a:spcPts val="0"/>
              </a:spcBef>
              <a:spcAft>
                <a:spcPts val="0"/>
              </a:spcAft>
              <a:buNone/>
            </a:pPr>
            <a:endParaRPr sz="1200" b="1" i="0" u="none" strike="noStrike" cap="none">
              <a:solidFill>
                <a:srgbClr val="000000"/>
              </a:solidFill>
              <a:latin typeface="Cabin"/>
              <a:ea typeface="Cabin"/>
              <a:cs typeface="Cabin"/>
              <a:sym typeface="Cabin"/>
            </a:endParaRPr>
          </a:p>
        </p:txBody>
      </p:sp>
      <p:sp>
        <p:nvSpPr>
          <p:cNvPr id="840" name="Google Shape;840;g2b93100fb3e_0_606"/>
          <p:cNvSpPr txBox="1"/>
          <p:nvPr/>
        </p:nvSpPr>
        <p:spPr>
          <a:xfrm>
            <a:off x="1482010" y="2317238"/>
            <a:ext cx="6750900" cy="738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L" sz="1400" b="0" i="0" u="none" strike="noStrike" cap="none">
                <a:solidFill>
                  <a:srgbClr val="000000"/>
                </a:solidFill>
                <a:latin typeface="Cabin"/>
                <a:ea typeface="Cabin"/>
                <a:cs typeface="Cabin"/>
                <a:sym typeface="Cabin"/>
              </a:rPr>
              <a:t>En equipo, deberán inventar una historia de la persona que observaron, describiendo su nombre, edad, ocupación, problemas y dificultades que tiene en su día a día (escribir en primera persona).</a:t>
            </a:r>
            <a:endParaRPr sz="1400" b="0" i="0" u="none" strike="noStrike" cap="none">
              <a:solidFill>
                <a:srgbClr val="000000"/>
              </a:solidFill>
              <a:latin typeface="Arial"/>
              <a:ea typeface="Arial"/>
              <a:cs typeface="Arial"/>
              <a:sym typeface="Arial"/>
            </a:endParaRPr>
          </a:p>
        </p:txBody>
      </p:sp>
      <p:pic>
        <p:nvPicPr>
          <p:cNvPr id="841" name="Google Shape;841;g2b93100fb3e_0_606"/>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g2b93100fb3e_0_612"/>
          <p:cNvSpPr/>
          <p:nvPr/>
        </p:nvSpPr>
        <p:spPr>
          <a:xfrm>
            <a:off x="1279226" y="5148629"/>
            <a:ext cx="7485600" cy="31221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200" b="0" i="0" u="none" strike="noStrike" cap="none">
              <a:solidFill>
                <a:srgbClr val="000000"/>
              </a:solidFill>
              <a:latin typeface="Cabin"/>
              <a:ea typeface="Cabin"/>
              <a:cs typeface="Cabin"/>
              <a:sym typeface="Cabin"/>
            </a:endParaRPr>
          </a:p>
          <a:p>
            <a:pPr marL="0" marR="0" lvl="0" indent="0" algn="ctr" rtl="0">
              <a:spcBef>
                <a:spcPts val="0"/>
              </a:spcBef>
              <a:spcAft>
                <a:spcPts val="0"/>
              </a:spcAft>
              <a:buNone/>
            </a:pPr>
            <a:r>
              <a:rPr lang="es-CL" sz="2200" b="0" i="0" u="none" strike="noStrike" cap="none">
                <a:solidFill>
                  <a:srgbClr val="000000"/>
                </a:solidFill>
                <a:latin typeface="Cabin"/>
                <a:ea typeface="Cabin"/>
                <a:cs typeface="Cabin"/>
                <a:sym typeface="Cabin"/>
              </a:rPr>
              <a:t>Se apoya de cada una de las otras prácticas, siendo necesario el jugar, empatizar, crear y experimentar. Corresponde al proceso de dar sentido que hace pasar al individuo de una experiencia a otra constatando el aprendizaje.</a:t>
            </a:r>
            <a:endParaRPr sz="2000" b="0" i="0" u="none" strike="noStrike" cap="none">
              <a:solidFill>
                <a:srgbClr val="000000"/>
              </a:solidFill>
              <a:latin typeface="Cabin"/>
              <a:ea typeface="Cabin"/>
              <a:cs typeface="Cabin"/>
              <a:sym typeface="Cabin"/>
            </a:endParaRPr>
          </a:p>
        </p:txBody>
      </p:sp>
      <p:pic>
        <p:nvPicPr>
          <p:cNvPr id="847" name="Google Shape;847;g2b93100fb3e_0_612"/>
          <p:cNvPicPr preferRelativeResize="0"/>
          <p:nvPr/>
        </p:nvPicPr>
        <p:blipFill rotWithShape="1">
          <a:blip r:embed="rId3">
            <a:alphaModFix/>
          </a:blip>
          <a:srcRect/>
          <a:stretch/>
        </p:blipFill>
        <p:spPr>
          <a:xfrm>
            <a:off x="1829313" y="2843066"/>
            <a:ext cx="2065047" cy="2016648"/>
          </a:xfrm>
          <a:prstGeom prst="rect">
            <a:avLst/>
          </a:prstGeom>
          <a:noFill/>
          <a:ln>
            <a:noFill/>
          </a:ln>
        </p:spPr>
      </p:pic>
      <p:grpSp>
        <p:nvGrpSpPr>
          <p:cNvPr id="848" name="Google Shape;848;g2b93100fb3e_0_612"/>
          <p:cNvGrpSpPr/>
          <p:nvPr/>
        </p:nvGrpSpPr>
        <p:grpSpPr>
          <a:xfrm>
            <a:off x="4679087" y="1187323"/>
            <a:ext cx="3797696" cy="4682607"/>
            <a:chOff x="2877763" y="2195753"/>
            <a:chExt cx="3358415" cy="2977242"/>
          </a:xfrm>
        </p:grpSpPr>
        <p:pic>
          <p:nvPicPr>
            <p:cNvPr id="849" name="Google Shape;849;g2b93100fb3e_0_612"/>
            <p:cNvPicPr preferRelativeResize="0"/>
            <p:nvPr/>
          </p:nvPicPr>
          <p:blipFill rotWithShape="1">
            <a:blip r:embed="rId4">
              <a:alphaModFix/>
            </a:blip>
            <a:srcRect l="32265" t="28570" r="34037" b="27093"/>
            <a:stretch/>
          </p:blipFill>
          <p:spPr>
            <a:xfrm>
              <a:off x="3628650" y="2801525"/>
              <a:ext cx="1903196" cy="1750126"/>
            </a:xfrm>
            <a:prstGeom prst="rect">
              <a:avLst/>
            </a:prstGeom>
            <a:noFill/>
            <a:ln>
              <a:noFill/>
            </a:ln>
          </p:spPr>
        </p:pic>
        <p:sp>
          <p:nvSpPr>
            <p:cNvPr id="850" name="Google Shape;850;g2b93100fb3e_0_612"/>
            <p:cNvSpPr txBox="1"/>
            <p:nvPr/>
          </p:nvSpPr>
          <p:spPr>
            <a:xfrm>
              <a:off x="3628661" y="3058069"/>
              <a:ext cx="1853100" cy="1185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1500" b="0" i="0" u="none" strike="noStrike" cap="none">
                  <a:solidFill>
                    <a:srgbClr val="000000"/>
                  </a:solidFill>
                  <a:latin typeface="Arvo"/>
                  <a:ea typeface="Arvo"/>
                  <a:cs typeface="Arvo"/>
                  <a:sym typeface="Arvo"/>
                </a:rPr>
                <a:t>práctica de la </a:t>
              </a:r>
              <a:endParaRPr sz="15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1500" b="1" i="0" u="none" strike="noStrike" cap="none">
                  <a:solidFill>
                    <a:srgbClr val="000000"/>
                  </a:solidFill>
                  <a:latin typeface="Arvo"/>
                  <a:ea typeface="Arvo"/>
                  <a:cs typeface="Arvo"/>
                  <a:sym typeface="Arvo"/>
                </a:rPr>
                <a:t>REFLEXIÓN</a:t>
              </a:r>
              <a:endParaRPr sz="1500" b="1" i="0" u="none" strike="noStrike" cap="none">
                <a:solidFill>
                  <a:srgbClr val="000000"/>
                </a:solidFill>
                <a:latin typeface="Arvo"/>
                <a:ea typeface="Arvo"/>
                <a:cs typeface="Arvo"/>
                <a:sym typeface="Arvo"/>
              </a:endParaRPr>
            </a:p>
          </p:txBody>
        </p:sp>
        <p:sp>
          <p:nvSpPr>
            <p:cNvPr id="851" name="Google Shape;851;g2b93100fb3e_0_612"/>
            <p:cNvSpPr/>
            <p:nvPr/>
          </p:nvSpPr>
          <p:spPr>
            <a:xfrm rot="-3223397">
              <a:off x="2865965" y="2625515"/>
              <a:ext cx="1414096" cy="686976"/>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2" name="Google Shape;852;g2b93100fb3e_0_612"/>
            <p:cNvSpPr/>
            <p:nvPr/>
          </p:nvSpPr>
          <p:spPr>
            <a:xfrm rot="-3770220">
              <a:off x="4900745" y="3948007"/>
              <a:ext cx="1414166" cy="686823"/>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3" name="Google Shape;853;g2b93100fb3e_0_612"/>
            <p:cNvSpPr/>
            <p:nvPr/>
          </p:nvSpPr>
          <p:spPr>
            <a:xfrm rot="3505963">
              <a:off x="4879839" y="2770656"/>
              <a:ext cx="1260173" cy="555275"/>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54" name="Google Shape;854;g2b93100fb3e_0_612"/>
            <p:cNvSpPr/>
            <p:nvPr/>
          </p:nvSpPr>
          <p:spPr>
            <a:xfrm rot="3506274">
              <a:off x="2866042" y="4047605"/>
              <a:ext cx="1413963" cy="686581"/>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855" name="Google Shape;855;g2b93100fb3e_0_612"/>
          <p:cNvPicPr preferRelativeResize="0"/>
          <p:nvPr/>
        </p:nvPicPr>
        <p:blipFill rotWithShape="1">
          <a:blip r:embed="rId5">
            <a:alphaModFix/>
          </a:blip>
          <a:srcRect/>
          <a:stretch/>
        </p:blipFill>
        <p:spPr>
          <a:xfrm>
            <a:off x="3649560" y="1736930"/>
            <a:ext cx="1140022" cy="1279412"/>
          </a:xfrm>
          <a:prstGeom prst="rect">
            <a:avLst/>
          </a:prstGeom>
          <a:noFill/>
          <a:ln>
            <a:noFill/>
          </a:ln>
        </p:spPr>
      </p:pic>
      <p:pic>
        <p:nvPicPr>
          <p:cNvPr id="856" name="Google Shape;856;g2b93100fb3e_0_612"/>
          <p:cNvPicPr preferRelativeResize="0"/>
          <p:nvPr/>
        </p:nvPicPr>
        <p:blipFill>
          <a:blip r:embed="rId6">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A1FF"/>
        </a:solidFill>
        <a:effectLst/>
      </p:bgPr>
    </p:bg>
    <p:spTree>
      <p:nvGrpSpPr>
        <p:cNvPr id="1" name="Shape 216"/>
        <p:cNvGrpSpPr/>
        <p:nvPr/>
      </p:nvGrpSpPr>
      <p:grpSpPr>
        <a:xfrm>
          <a:off x="0" y="0"/>
          <a:ext cx="0" cy="0"/>
          <a:chOff x="0" y="0"/>
          <a:chExt cx="0" cy="0"/>
        </a:xfrm>
      </p:grpSpPr>
      <p:sp>
        <p:nvSpPr>
          <p:cNvPr id="217" name="Google Shape;217;g2b93100fb3e_0_19"/>
          <p:cNvSpPr/>
          <p:nvPr/>
        </p:nvSpPr>
        <p:spPr>
          <a:xfrm>
            <a:off x="-126340" y="1806000"/>
            <a:ext cx="10246800" cy="6126900"/>
          </a:xfrm>
          <a:prstGeom prst="rect">
            <a:avLst/>
          </a:prstGeom>
          <a:solidFill>
            <a:srgbClr val="FFFFFF"/>
          </a:solidFill>
          <a:ln>
            <a:noFill/>
          </a:ln>
        </p:spPr>
        <p:txBody>
          <a:bodyPr spcFirstLastPara="1" wrap="square" lIns="23500" tIns="23500" rIns="23500" bIns="23500" anchor="ctr" anchorCtr="0">
            <a:noAutofit/>
          </a:bodyPr>
          <a:lstStyle/>
          <a:p>
            <a:pPr marL="0" marR="0" lvl="0" indent="0" algn="ctr" rtl="0">
              <a:lnSpc>
                <a:spcPct val="100000"/>
              </a:lnSpc>
              <a:spcBef>
                <a:spcPts val="0"/>
              </a:spcBef>
              <a:spcAft>
                <a:spcPts val="0"/>
              </a:spcAft>
              <a:buClr>
                <a:srgbClr val="000000"/>
              </a:buClr>
              <a:buSzPts val="1100"/>
              <a:buFont typeface="Helvetica Neue"/>
              <a:buNone/>
            </a:pPr>
            <a:endParaRPr sz="1100" b="0" i="0" u="none" strike="noStrike" cap="none">
              <a:solidFill>
                <a:srgbClr val="FFFFFF"/>
              </a:solidFill>
              <a:latin typeface="Helvetica Neue"/>
              <a:ea typeface="Helvetica Neue"/>
              <a:cs typeface="Helvetica Neue"/>
              <a:sym typeface="Helvetica Neue"/>
            </a:endParaRPr>
          </a:p>
        </p:txBody>
      </p:sp>
      <p:sp>
        <p:nvSpPr>
          <p:cNvPr id="218" name="Google Shape;218;g2b93100fb3e_0_19"/>
          <p:cNvSpPr txBox="1"/>
          <p:nvPr/>
        </p:nvSpPr>
        <p:spPr>
          <a:xfrm>
            <a:off x="978244" y="2029473"/>
            <a:ext cx="62700" cy="139800"/>
          </a:xfrm>
          <a:prstGeom prst="rect">
            <a:avLst/>
          </a:prstGeom>
          <a:noFill/>
          <a:ln>
            <a:noFill/>
          </a:ln>
        </p:spPr>
        <p:txBody>
          <a:bodyPr spcFirstLastPara="1" wrap="square" lIns="23500" tIns="23500" rIns="23500" bIns="23500" anchor="ctr" anchorCtr="0">
            <a:spAutoFit/>
          </a:bodyPr>
          <a:lstStyle/>
          <a:p>
            <a:pPr marL="0" marR="0" lvl="0" indent="0" algn="l" rtl="0">
              <a:lnSpc>
                <a:spcPct val="100000"/>
              </a:lnSpc>
              <a:spcBef>
                <a:spcPts val="0"/>
              </a:spcBef>
              <a:spcAft>
                <a:spcPts val="0"/>
              </a:spcAft>
              <a:buClr>
                <a:srgbClr val="000000"/>
              </a:buClr>
              <a:buSzPts val="600"/>
              <a:buFont typeface="Times"/>
              <a:buNone/>
            </a:pPr>
            <a:r>
              <a:rPr lang="es-CL" sz="600" b="0" i="0" u="none" strike="noStrike" cap="none">
                <a:solidFill>
                  <a:srgbClr val="000000"/>
                </a:solidFill>
                <a:latin typeface="Times"/>
                <a:ea typeface="Times"/>
                <a:cs typeface="Times"/>
                <a:sym typeface="Times"/>
              </a:rPr>
              <a:t> </a:t>
            </a:r>
            <a:endParaRPr sz="600"/>
          </a:p>
        </p:txBody>
      </p:sp>
      <p:sp>
        <p:nvSpPr>
          <p:cNvPr id="219" name="Google Shape;219;g2b93100fb3e_0_19"/>
          <p:cNvSpPr txBox="1"/>
          <p:nvPr/>
        </p:nvSpPr>
        <p:spPr>
          <a:xfrm>
            <a:off x="6282731" y="1782746"/>
            <a:ext cx="62700" cy="139800"/>
          </a:xfrm>
          <a:prstGeom prst="rect">
            <a:avLst/>
          </a:prstGeom>
          <a:noFill/>
          <a:ln>
            <a:noFill/>
          </a:ln>
        </p:spPr>
        <p:txBody>
          <a:bodyPr spcFirstLastPara="1" wrap="square" lIns="23500" tIns="23500" rIns="23500" bIns="23500" anchor="ctr" anchorCtr="0">
            <a:spAutoFit/>
          </a:bodyPr>
          <a:lstStyle/>
          <a:p>
            <a:pPr marL="0" marR="0" lvl="0" indent="0" algn="l" rtl="0">
              <a:lnSpc>
                <a:spcPct val="100000"/>
              </a:lnSpc>
              <a:spcBef>
                <a:spcPts val="0"/>
              </a:spcBef>
              <a:spcAft>
                <a:spcPts val="0"/>
              </a:spcAft>
              <a:buClr>
                <a:srgbClr val="000000"/>
              </a:buClr>
              <a:buSzPts val="600"/>
              <a:buFont typeface="Times"/>
              <a:buNone/>
            </a:pPr>
            <a:r>
              <a:rPr lang="es-CL" sz="600" b="0" i="0" u="none" strike="noStrike" cap="none">
                <a:solidFill>
                  <a:srgbClr val="000000"/>
                </a:solidFill>
                <a:latin typeface="Times"/>
                <a:ea typeface="Times"/>
                <a:cs typeface="Times"/>
                <a:sym typeface="Times"/>
              </a:rPr>
              <a:t> </a:t>
            </a:r>
            <a:endParaRPr sz="600"/>
          </a:p>
        </p:txBody>
      </p:sp>
      <p:pic>
        <p:nvPicPr>
          <p:cNvPr id="220" name="Google Shape;220;g2b93100fb3e_0_19" descr="Imagen"/>
          <p:cNvPicPr preferRelativeResize="0"/>
          <p:nvPr/>
        </p:nvPicPr>
        <p:blipFill rotWithShape="1">
          <a:blip r:embed="rId3">
            <a:alphaModFix/>
          </a:blip>
          <a:srcRect/>
          <a:stretch/>
        </p:blipFill>
        <p:spPr>
          <a:xfrm>
            <a:off x="1123393" y="874437"/>
            <a:ext cx="1188446" cy="362391"/>
          </a:xfrm>
          <a:prstGeom prst="rect">
            <a:avLst/>
          </a:prstGeom>
          <a:noFill/>
          <a:ln>
            <a:noFill/>
          </a:ln>
        </p:spPr>
      </p:pic>
      <p:pic>
        <p:nvPicPr>
          <p:cNvPr id="221" name="Google Shape;221;g2b93100fb3e_0_19" descr="unknown.png"/>
          <p:cNvPicPr preferRelativeResize="0"/>
          <p:nvPr/>
        </p:nvPicPr>
        <p:blipFill rotWithShape="1">
          <a:blip r:embed="rId4">
            <a:alphaModFix/>
          </a:blip>
          <a:srcRect/>
          <a:stretch/>
        </p:blipFill>
        <p:spPr>
          <a:xfrm>
            <a:off x="183784" y="1866004"/>
            <a:ext cx="9626406" cy="5866790"/>
          </a:xfrm>
          <a:prstGeom prst="rect">
            <a:avLst/>
          </a:prstGeom>
          <a:noFill/>
          <a:ln>
            <a:noFill/>
          </a:ln>
        </p:spPr>
      </p:pic>
      <p:sp>
        <p:nvSpPr>
          <p:cNvPr id="222" name="Google Shape;222;g2b93100fb3e_0_19"/>
          <p:cNvSpPr txBox="1"/>
          <p:nvPr/>
        </p:nvSpPr>
        <p:spPr>
          <a:xfrm>
            <a:off x="1554143" y="1949538"/>
            <a:ext cx="62700" cy="139800"/>
          </a:xfrm>
          <a:prstGeom prst="rect">
            <a:avLst/>
          </a:prstGeom>
          <a:noFill/>
          <a:ln>
            <a:noFill/>
          </a:ln>
        </p:spPr>
        <p:txBody>
          <a:bodyPr spcFirstLastPara="1" wrap="square" lIns="23500" tIns="23500" rIns="23500" bIns="23500" anchor="ctr" anchorCtr="0">
            <a:spAutoFit/>
          </a:bodyPr>
          <a:lstStyle/>
          <a:p>
            <a:pPr marL="0" marR="0" lvl="0" indent="0" algn="l" rtl="0">
              <a:lnSpc>
                <a:spcPct val="100000"/>
              </a:lnSpc>
              <a:spcBef>
                <a:spcPts val="0"/>
              </a:spcBef>
              <a:spcAft>
                <a:spcPts val="0"/>
              </a:spcAft>
              <a:buClr>
                <a:srgbClr val="000000"/>
              </a:buClr>
              <a:buSzPts val="600"/>
              <a:buFont typeface="Times"/>
              <a:buNone/>
            </a:pPr>
            <a:r>
              <a:rPr lang="es-CL" sz="600" b="0" i="0" u="none" strike="noStrike" cap="none">
                <a:solidFill>
                  <a:srgbClr val="000000"/>
                </a:solidFill>
                <a:latin typeface="Times"/>
                <a:ea typeface="Times"/>
                <a:cs typeface="Times"/>
                <a:sym typeface="Times"/>
              </a:rPr>
              <a:t> </a:t>
            </a:r>
            <a:endParaRPr sz="600"/>
          </a:p>
        </p:txBody>
      </p:sp>
      <p:sp>
        <p:nvSpPr>
          <p:cNvPr id="223" name="Google Shape;223;g2b93100fb3e_0_19"/>
          <p:cNvSpPr txBox="1"/>
          <p:nvPr/>
        </p:nvSpPr>
        <p:spPr>
          <a:xfrm>
            <a:off x="2839484" y="1009029"/>
            <a:ext cx="6062700" cy="411000"/>
          </a:xfrm>
          <a:prstGeom prst="rect">
            <a:avLst/>
          </a:prstGeom>
          <a:noFill/>
          <a:ln>
            <a:noFill/>
          </a:ln>
        </p:spPr>
        <p:txBody>
          <a:bodyPr spcFirstLastPara="1" wrap="square" lIns="23500" tIns="23500" rIns="23500" bIns="23500" anchor="b" anchorCtr="0">
            <a:normAutofit/>
          </a:bodyPr>
          <a:lstStyle/>
          <a:p>
            <a:pPr marL="0" marR="0" lvl="0" indent="0" algn="r" rtl="0">
              <a:lnSpc>
                <a:spcPct val="100000"/>
              </a:lnSpc>
              <a:spcBef>
                <a:spcPts val="0"/>
              </a:spcBef>
              <a:spcAft>
                <a:spcPts val="0"/>
              </a:spcAft>
              <a:buClr>
                <a:srgbClr val="FFFFFF"/>
              </a:buClr>
              <a:buSzPts val="1400"/>
              <a:buFont typeface="Montserrat Light"/>
              <a:buNone/>
            </a:pPr>
            <a:r>
              <a:rPr lang="es-CL" sz="1400" b="0" i="0" u="none" strike="noStrike" cap="none">
                <a:solidFill>
                  <a:srgbClr val="FFFFFF"/>
                </a:solidFill>
                <a:latin typeface="Montserrat Light"/>
                <a:ea typeface="Montserrat Light"/>
                <a:cs typeface="Montserrat Light"/>
                <a:sym typeface="Montserrat Light"/>
              </a:rPr>
              <a:t>FORMACIÓN </a:t>
            </a:r>
            <a:r>
              <a:rPr lang="es-CL" sz="1400" b="1" i="0" u="none" strike="noStrike" cap="none">
                <a:solidFill>
                  <a:srgbClr val="FFFFFF"/>
                </a:solidFill>
                <a:latin typeface="Montserrat"/>
                <a:ea typeface="Montserrat"/>
                <a:cs typeface="Montserrat"/>
                <a:sym typeface="Montserrat"/>
              </a:rPr>
              <a:t>INICIAL</a:t>
            </a:r>
            <a:endParaRPr sz="600"/>
          </a:p>
        </p:txBody>
      </p:sp>
      <p:pic>
        <p:nvPicPr>
          <p:cNvPr id="224" name="Google Shape;224;g2b93100fb3e_0_19" descr="Imagen"/>
          <p:cNvPicPr preferRelativeResize="0"/>
          <p:nvPr/>
        </p:nvPicPr>
        <p:blipFill rotWithShape="1">
          <a:blip r:embed="rId5">
            <a:alphaModFix/>
          </a:blip>
          <a:srcRect/>
          <a:stretch/>
        </p:blipFill>
        <p:spPr>
          <a:xfrm>
            <a:off x="6476808" y="929437"/>
            <a:ext cx="457281" cy="45728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g2b93100fb3e_0_625"/>
          <p:cNvSpPr/>
          <p:nvPr/>
        </p:nvSpPr>
        <p:spPr>
          <a:xfrm>
            <a:off x="3506000" y="2253375"/>
            <a:ext cx="6226500" cy="44082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s-CL" sz="1800" b="1" i="0" u="none" strike="noStrike" cap="none">
                <a:solidFill>
                  <a:srgbClr val="000000"/>
                </a:solidFill>
                <a:latin typeface="Cabin"/>
                <a:ea typeface="Cabin"/>
                <a:cs typeface="Cabin"/>
                <a:sym typeface="Cabin"/>
              </a:rPr>
              <a:t>Nos permite ..</a:t>
            </a:r>
            <a:endParaRPr sz="1400" b="0" i="0" u="none" strike="noStrike" cap="none">
              <a:solidFill>
                <a:srgbClr val="000000"/>
              </a:solidFill>
              <a:latin typeface="Arial"/>
              <a:ea typeface="Arial"/>
              <a:cs typeface="Arial"/>
              <a:sym typeface="Arial"/>
            </a:endParaRPr>
          </a:p>
          <a:p>
            <a:pPr marL="285750" marR="0" lvl="0" indent="-171450" algn="just" rtl="0">
              <a:lnSpc>
                <a:spcPct val="150000"/>
              </a:lnSpc>
              <a:spcBef>
                <a:spcPts val="0"/>
              </a:spcBef>
              <a:spcAft>
                <a:spcPts val="0"/>
              </a:spcAft>
              <a:buNone/>
            </a:pPr>
            <a:endParaRPr sz="1800" b="0" i="0" u="none" strike="noStrike" cap="none">
              <a:solidFill>
                <a:srgbClr val="000000"/>
              </a:solidFill>
              <a:latin typeface="Cabin"/>
              <a:ea typeface="Cabin"/>
              <a:cs typeface="Cabin"/>
              <a:sym typeface="Cabin"/>
            </a:endParaRPr>
          </a:p>
          <a:p>
            <a:pPr marL="285750" marR="0" lvl="0" indent="-285750" algn="just" rtl="0">
              <a:lnSpc>
                <a:spcPct val="150000"/>
              </a:lnSpc>
              <a:spcBef>
                <a:spcPts val="0"/>
              </a:spcBef>
              <a:spcAft>
                <a:spcPts val="0"/>
              </a:spcAft>
              <a:buClr>
                <a:srgbClr val="000000"/>
              </a:buClr>
              <a:buSzPts val="1800"/>
              <a:buFont typeface="Arial"/>
              <a:buChar char="•"/>
            </a:pPr>
            <a:r>
              <a:rPr lang="es-CL" sz="1800" b="0" i="0" u="none" strike="noStrike" cap="none">
                <a:solidFill>
                  <a:srgbClr val="000000"/>
                </a:solidFill>
                <a:latin typeface="Cabin"/>
                <a:ea typeface="Cabin"/>
                <a:cs typeface="Cabin"/>
                <a:sym typeface="Cabin"/>
              </a:rPr>
              <a:t>Ser </a:t>
            </a:r>
            <a:r>
              <a:rPr lang="es-CL" sz="1800" b="0" i="0" u="none" strike="noStrike" cap="none">
                <a:solidFill>
                  <a:schemeClr val="dk1"/>
                </a:solidFill>
                <a:latin typeface="Cabin"/>
                <a:ea typeface="Cabin"/>
                <a:cs typeface="Cabin"/>
                <a:sym typeface="Cabin"/>
              </a:rPr>
              <a:t>consciente</a:t>
            </a:r>
            <a:r>
              <a:rPr lang="es-CL" sz="1800" b="0" i="0" u="none" strike="noStrike" cap="none">
                <a:solidFill>
                  <a:srgbClr val="000000"/>
                </a:solidFill>
                <a:latin typeface="Cabin"/>
                <a:ea typeface="Cabin"/>
                <a:cs typeface="Cabin"/>
                <a:sym typeface="Cabin"/>
              </a:rPr>
              <a:t> del aprendizaje adquirido.</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CL" sz="1800" b="0" i="0" u="none" strike="noStrike" cap="none">
                <a:solidFill>
                  <a:srgbClr val="000000"/>
                </a:solidFill>
                <a:latin typeface="Cabin"/>
                <a:ea typeface="Cabin"/>
                <a:cs typeface="Cabin"/>
                <a:sym typeface="Cabin"/>
              </a:rPr>
              <a:t>Nos ayuda a autorregular nuestro aprendizaje y a proyectar el aprendizaje en otros ámbitos o contextos.</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CL" sz="1800" b="0" i="0" u="none" strike="noStrike" cap="none">
                <a:solidFill>
                  <a:srgbClr val="000000"/>
                </a:solidFill>
                <a:latin typeface="Cabin"/>
                <a:ea typeface="Cabin"/>
                <a:cs typeface="Cabin"/>
                <a:sym typeface="Cabin"/>
              </a:rPr>
              <a:t>Construir una </a:t>
            </a:r>
            <a:r>
              <a:rPr lang="es-CL" sz="1800" b="1" i="0" u="none" strike="noStrike" cap="none">
                <a:solidFill>
                  <a:srgbClr val="000000"/>
                </a:solidFill>
                <a:latin typeface="Cabin"/>
                <a:ea typeface="Cabin"/>
                <a:cs typeface="Cabin"/>
                <a:sym typeface="Cabin"/>
              </a:rPr>
              <a:t>identidad personal y profesional</a:t>
            </a:r>
            <a:r>
              <a:rPr lang="es-CL" sz="1800" b="0" i="0" u="none" strike="noStrike" cap="none">
                <a:solidFill>
                  <a:srgbClr val="000000"/>
                </a:solidFill>
                <a:latin typeface="Cabin"/>
                <a:ea typeface="Cabin"/>
                <a:cs typeface="Cabin"/>
                <a:sym typeface="Cabin"/>
              </a:rPr>
              <a:t>, entendiendo ésta como la manera en que un profesional habita su profesión, como le da sentido. </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es-CL" sz="1800" b="1" i="0" u="none" strike="noStrike" cap="none">
                <a:solidFill>
                  <a:srgbClr val="000000"/>
                </a:solidFill>
                <a:latin typeface="Cabin"/>
                <a:ea typeface="Cabin"/>
                <a:cs typeface="Cabin"/>
                <a:sym typeface="Cabin"/>
              </a:rPr>
              <a:t>Mejorar las acciones y los resultados </a:t>
            </a:r>
            <a:r>
              <a:rPr lang="es-CL" sz="1800" b="0" i="0" u="none" strike="noStrike" cap="none">
                <a:solidFill>
                  <a:srgbClr val="000000"/>
                </a:solidFill>
                <a:latin typeface="Cabin"/>
                <a:ea typeface="Cabin"/>
                <a:cs typeface="Cabin"/>
                <a:sym typeface="Cabin"/>
              </a:rPr>
              <a:t>de las experiencias en el ámbito laboral, social y personal.</a:t>
            </a:r>
            <a:endParaRPr sz="1800" b="0" i="0" u="none" strike="noStrike" cap="none">
              <a:solidFill>
                <a:srgbClr val="000000"/>
              </a:solidFill>
              <a:latin typeface="Cabin"/>
              <a:ea typeface="Cabin"/>
              <a:cs typeface="Cabin"/>
              <a:sym typeface="Cabin"/>
            </a:endParaRPr>
          </a:p>
        </p:txBody>
      </p:sp>
      <p:sp>
        <p:nvSpPr>
          <p:cNvPr id="862" name="Google Shape;862;g2b93100fb3e_0_625"/>
          <p:cNvSpPr txBox="1"/>
          <p:nvPr/>
        </p:nvSpPr>
        <p:spPr>
          <a:xfrm>
            <a:off x="631082" y="14810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200" b="1" i="0" u="none" strike="noStrike" cap="none">
                <a:solidFill>
                  <a:srgbClr val="000000"/>
                </a:solidFill>
                <a:latin typeface="Arvo"/>
                <a:ea typeface="Arvo"/>
                <a:cs typeface="Arvo"/>
                <a:sym typeface="Arvo"/>
              </a:rPr>
              <a:t>PRÁCTICA DE LA REFLEXIÓN</a:t>
            </a:r>
            <a:endParaRPr sz="2200" b="1" i="0" u="none" strike="noStrike" cap="none">
              <a:solidFill>
                <a:srgbClr val="000000"/>
              </a:solidFill>
              <a:latin typeface="Arvo"/>
              <a:ea typeface="Arvo"/>
              <a:cs typeface="Arvo"/>
              <a:sym typeface="Arvo"/>
            </a:endParaRPr>
          </a:p>
        </p:txBody>
      </p:sp>
      <p:pic>
        <p:nvPicPr>
          <p:cNvPr id="863" name="Google Shape;863;g2b93100fb3e_0_625"/>
          <p:cNvPicPr preferRelativeResize="0"/>
          <p:nvPr/>
        </p:nvPicPr>
        <p:blipFill rotWithShape="1">
          <a:blip r:embed="rId3">
            <a:alphaModFix/>
          </a:blip>
          <a:srcRect/>
          <a:stretch/>
        </p:blipFill>
        <p:spPr>
          <a:xfrm>
            <a:off x="631081" y="2786766"/>
            <a:ext cx="2508483" cy="3290615"/>
          </a:xfrm>
          <a:prstGeom prst="rect">
            <a:avLst/>
          </a:prstGeom>
          <a:noFill/>
          <a:ln>
            <a:noFill/>
          </a:ln>
        </p:spPr>
      </p:pic>
      <p:pic>
        <p:nvPicPr>
          <p:cNvPr id="864" name="Google Shape;864;g2b93100fb3e_0_625"/>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g2b93100fb3e_0_853"/>
          <p:cNvSpPr txBox="1"/>
          <p:nvPr/>
        </p:nvSpPr>
        <p:spPr>
          <a:xfrm>
            <a:off x="0" y="6858700"/>
            <a:ext cx="10044000" cy="6156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sz="2800" b="1">
                <a:solidFill>
                  <a:srgbClr val="FFFFFF"/>
                </a:solidFill>
                <a:latin typeface="Cabin"/>
                <a:ea typeface="Cabin"/>
                <a:cs typeface="Cabin"/>
                <a:sym typeface="Cabin"/>
              </a:rPr>
              <a:t>Clase 3</a:t>
            </a:r>
            <a:endParaRPr sz="2800" b="1">
              <a:solidFill>
                <a:srgbClr val="FFFFFF"/>
              </a:solidFill>
              <a:latin typeface="Cabin"/>
              <a:ea typeface="Cabin"/>
              <a:cs typeface="Cabin"/>
              <a:sym typeface="Cabin"/>
            </a:endParaRPr>
          </a:p>
        </p:txBody>
      </p:sp>
      <p:sp>
        <p:nvSpPr>
          <p:cNvPr id="898" name="Google Shape;898;g2b93100fb3e_0_853"/>
          <p:cNvSpPr txBox="1"/>
          <p:nvPr/>
        </p:nvSpPr>
        <p:spPr>
          <a:xfrm>
            <a:off x="1559401" y="4486800"/>
            <a:ext cx="7828200" cy="8274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MENTALIDAD</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EMPRENDEDORA  </a:t>
            </a:r>
            <a:endParaRPr sz="6000" b="1" i="0" u="none" strike="noStrike" cap="none">
              <a:solidFill>
                <a:schemeClr val="dk1"/>
              </a:solidFill>
              <a:latin typeface="Arvo"/>
              <a:ea typeface="Arvo"/>
              <a:cs typeface="Arvo"/>
              <a:sym typeface="Arvo"/>
            </a:endParaRPr>
          </a:p>
        </p:txBody>
      </p:sp>
      <p:pic>
        <p:nvPicPr>
          <p:cNvPr id="899" name="Google Shape;899;g2b93100fb3e_0_853"/>
          <p:cNvPicPr preferRelativeResize="0"/>
          <p:nvPr/>
        </p:nvPicPr>
        <p:blipFill rotWithShape="1">
          <a:blip r:embed="rId3">
            <a:alphaModFix/>
          </a:blip>
          <a:srcRect l="4003"/>
          <a:stretch/>
        </p:blipFill>
        <p:spPr>
          <a:xfrm>
            <a:off x="922488" y="1827575"/>
            <a:ext cx="1972575" cy="2305400"/>
          </a:xfrm>
          <a:prstGeom prst="rect">
            <a:avLst/>
          </a:prstGeom>
          <a:noFill/>
          <a:ln>
            <a:noFill/>
          </a:ln>
        </p:spPr>
      </p:pic>
      <p:pic>
        <p:nvPicPr>
          <p:cNvPr id="900" name="Google Shape;900;g2b93100fb3e_0_853"/>
          <p:cNvPicPr preferRelativeResize="0"/>
          <p:nvPr/>
        </p:nvPicPr>
        <p:blipFill rotWithShape="1">
          <a:blip r:embed="rId4">
            <a:alphaModFix/>
          </a:blip>
          <a:srcRect/>
          <a:stretch/>
        </p:blipFill>
        <p:spPr>
          <a:xfrm>
            <a:off x="6154465" y="1827550"/>
            <a:ext cx="1382648" cy="1682808"/>
          </a:xfrm>
          <a:prstGeom prst="rect">
            <a:avLst/>
          </a:prstGeom>
          <a:noFill/>
          <a:ln>
            <a:noFill/>
          </a:ln>
        </p:spPr>
      </p:pic>
      <p:pic>
        <p:nvPicPr>
          <p:cNvPr id="901" name="Google Shape;901;g2b93100fb3e_0_853"/>
          <p:cNvPicPr preferRelativeResize="0"/>
          <p:nvPr/>
        </p:nvPicPr>
        <p:blipFill rotWithShape="1">
          <a:blip r:embed="rId5">
            <a:alphaModFix/>
          </a:blip>
          <a:srcRect/>
          <a:stretch/>
        </p:blipFill>
        <p:spPr>
          <a:xfrm>
            <a:off x="4653820" y="1778350"/>
            <a:ext cx="1712349" cy="1754631"/>
          </a:xfrm>
          <a:prstGeom prst="rect">
            <a:avLst/>
          </a:prstGeom>
          <a:noFill/>
          <a:ln>
            <a:noFill/>
          </a:ln>
        </p:spPr>
      </p:pic>
      <p:pic>
        <p:nvPicPr>
          <p:cNvPr id="902" name="Google Shape;902;g2b93100fb3e_0_853"/>
          <p:cNvPicPr preferRelativeResize="0"/>
          <p:nvPr/>
        </p:nvPicPr>
        <p:blipFill rotWithShape="1">
          <a:blip r:embed="rId6">
            <a:alphaModFix/>
          </a:blip>
          <a:srcRect l="5195" r="8074"/>
          <a:stretch/>
        </p:blipFill>
        <p:spPr>
          <a:xfrm>
            <a:off x="2833774" y="1827565"/>
            <a:ext cx="1655765" cy="2455336"/>
          </a:xfrm>
          <a:prstGeom prst="rect">
            <a:avLst/>
          </a:prstGeom>
          <a:noFill/>
          <a:ln>
            <a:noFill/>
          </a:ln>
        </p:spPr>
      </p:pic>
      <p:pic>
        <p:nvPicPr>
          <p:cNvPr id="903" name="Google Shape;903;g2b93100fb3e_0_853"/>
          <p:cNvPicPr preferRelativeResize="0"/>
          <p:nvPr/>
        </p:nvPicPr>
        <p:blipFill rotWithShape="1">
          <a:blip r:embed="rId7">
            <a:alphaModFix/>
          </a:blip>
          <a:srcRect/>
          <a:stretch/>
        </p:blipFill>
        <p:spPr>
          <a:xfrm>
            <a:off x="7409160" y="1847938"/>
            <a:ext cx="1712349" cy="1762501"/>
          </a:xfrm>
          <a:prstGeom prst="rect">
            <a:avLst/>
          </a:prstGeom>
          <a:noFill/>
          <a:ln>
            <a:noFill/>
          </a:ln>
        </p:spPr>
      </p:pic>
      <p:pic>
        <p:nvPicPr>
          <p:cNvPr id="904" name="Google Shape;904;g2b93100fb3e_0_853"/>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g2b93100fb3e_0_864"/>
          <p:cNvSpPr/>
          <p:nvPr/>
        </p:nvSpPr>
        <p:spPr>
          <a:xfrm>
            <a:off x="33325" y="-19175"/>
            <a:ext cx="10044000" cy="7740000"/>
          </a:xfrm>
          <a:prstGeom prst="rect">
            <a:avLst/>
          </a:prstGeom>
          <a:solidFill>
            <a:srgbClr val="E8ED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911" name="Google Shape;911;g2b93100fb3e_0_864"/>
          <p:cNvPicPr preferRelativeResize="0"/>
          <p:nvPr/>
        </p:nvPicPr>
        <p:blipFill rotWithShape="1">
          <a:blip r:embed="rId3">
            <a:alphaModFix/>
          </a:blip>
          <a:srcRect l="19089" t="15597" r="20520" b="5705"/>
          <a:stretch/>
        </p:blipFill>
        <p:spPr>
          <a:xfrm>
            <a:off x="33325" y="229900"/>
            <a:ext cx="10044000" cy="73580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g2b93100fb3e_0_971"/>
          <p:cNvPicPr preferRelativeResize="0"/>
          <p:nvPr/>
        </p:nvPicPr>
        <p:blipFill rotWithShape="1">
          <a:blip r:embed="rId3">
            <a:alphaModFix/>
          </a:blip>
          <a:srcRect/>
          <a:stretch/>
        </p:blipFill>
        <p:spPr>
          <a:xfrm>
            <a:off x="7481150" y="2707503"/>
            <a:ext cx="2562850" cy="2623149"/>
          </a:xfrm>
          <a:prstGeom prst="rect">
            <a:avLst/>
          </a:prstGeom>
          <a:noFill/>
          <a:ln>
            <a:noFill/>
          </a:ln>
        </p:spPr>
      </p:pic>
      <p:sp>
        <p:nvSpPr>
          <p:cNvPr id="917" name="Google Shape;917;g2b93100fb3e_0_971"/>
          <p:cNvSpPr/>
          <p:nvPr/>
        </p:nvSpPr>
        <p:spPr>
          <a:xfrm>
            <a:off x="191576" y="2918250"/>
            <a:ext cx="7452600" cy="2792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L" sz="2800" b="1" i="0" u="none" strike="noStrike" cap="none">
                <a:solidFill>
                  <a:schemeClr val="dk1"/>
                </a:solidFill>
                <a:latin typeface="Cabin"/>
                <a:ea typeface="Cabin"/>
                <a:cs typeface="Cabin"/>
                <a:sym typeface="Cabin"/>
              </a:rPr>
              <a:t>OBJETIVO DE LA SESIÓN</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r>
              <a:rPr lang="es-CL" sz="2000" b="0" i="0" u="none" strike="noStrike" cap="none">
                <a:solidFill>
                  <a:schemeClr val="dk1"/>
                </a:solidFill>
                <a:latin typeface="Cabin"/>
                <a:ea typeface="Cabin"/>
                <a:cs typeface="Cabin"/>
                <a:sym typeface="Cabin"/>
              </a:rPr>
              <a:t>Identificar oportunidades desde la escucha activa. </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endParaRPr sz="2000" b="0" i="0" u="none" strike="noStrike" cap="none">
              <a:solidFill>
                <a:schemeClr val="dk1"/>
              </a:solidFill>
              <a:latin typeface="Cabin"/>
              <a:ea typeface="Cabin"/>
              <a:cs typeface="Cabin"/>
              <a:sym typeface="Cabin"/>
            </a:endParaRPr>
          </a:p>
          <a:p>
            <a:pPr marL="0" marR="0" lvl="0" indent="0" algn="just" rtl="0">
              <a:spcBef>
                <a:spcPts val="0"/>
              </a:spcBef>
              <a:spcAft>
                <a:spcPts val="0"/>
              </a:spcAft>
              <a:buNone/>
            </a:pPr>
            <a:r>
              <a:rPr lang="es-CL" sz="2000" b="0" i="0" u="none" strike="noStrike" cap="none">
                <a:solidFill>
                  <a:schemeClr val="dk1"/>
                </a:solidFill>
                <a:latin typeface="Cabin"/>
                <a:ea typeface="Cabin"/>
                <a:cs typeface="Cabin"/>
                <a:sym typeface="Cabin"/>
              </a:rPr>
              <a:t>Comprender cómo desarrollar la creatividad y practicar el asociar a través de un ejercicio. </a:t>
            </a:r>
            <a:endParaRPr sz="1400" b="0" i="0" u="none" strike="noStrike" cap="none">
              <a:solidFill>
                <a:srgbClr val="000000"/>
              </a:solidFill>
              <a:latin typeface="Arial"/>
              <a:ea typeface="Arial"/>
              <a:cs typeface="Arial"/>
              <a:sym typeface="Arial"/>
            </a:endParaRPr>
          </a:p>
        </p:txBody>
      </p:sp>
      <p:pic>
        <p:nvPicPr>
          <p:cNvPr id="918" name="Google Shape;918;g2b93100fb3e_0_971"/>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2b93100fb3e_0_991"/>
          <p:cNvSpPr txBox="1"/>
          <p:nvPr/>
        </p:nvSpPr>
        <p:spPr>
          <a:xfrm>
            <a:off x="1531932" y="155072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7F7F7F"/>
                </a:solidFill>
                <a:latin typeface="Arvo"/>
                <a:ea typeface="Arvo"/>
                <a:cs typeface="Arvo"/>
                <a:sym typeface="Arvo"/>
              </a:rPr>
              <a:t>QUÉ ES UNA </a:t>
            </a:r>
            <a:r>
              <a:rPr lang="es-CL" sz="2400" b="1" i="0" u="none" strike="noStrike" cap="none">
                <a:solidFill>
                  <a:srgbClr val="000000"/>
                </a:solidFill>
                <a:latin typeface="Arvo"/>
                <a:ea typeface="Arvo"/>
                <a:cs typeface="Arvo"/>
                <a:sym typeface="Arvo"/>
              </a:rPr>
              <a:t>OPORTUNIDAD</a:t>
            </a:r>
            <a:endParaRPr sz="2400" b="1" i="0" u="none" strike="noStrike" cap="none">
              <a:solidFill>
                <a:srgbClr val="000000"/>
              </a:solidFill>
              <a:latin typeface="Arvo"/>
              <a:ea typeface="Arvo"/>
              <a:cs typeface="Arvo"/>
              <a:sym typeface="Arvo"/>
            </a:endParaRPr>
          </a:p>
        </p:txBody>
      </p:sp>
      <p:sp>
        <p:nvSpPr>
          <p:cNvPr id="944" name="Google Shape;944;g2b93100fb3e_0_991"/>
          <p:cNvSpPr/>
          <p:nvPr/>
        </p:nvSpPr>
        <p:spPr>
          <a:xfrm>
            <a:off x="5017855" y="5428131"/>
            <a:ext cx="2334000" cy="615600"/>
          </a:xfrm>
          <a:prstGeom prst="ellipse">
            <a:avLst/>
          </a:prstGeom>
          <a:noFill/>
          <a:ln w="28575" cap="flat" cmpd="sng">
            <a:solidFill>
              <a:srgbClr val="FF9900"/>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1600" b="1" i="0" u="none" strike="noStrike" cap="none">
              <a:solidFill>
                <a:srgbClr val="FF3300"/>
              </a:solidFill>
              <a:latin typeface="Arial"/>
              <a:ea typeface="Arial"/>
              <a:cs typeface="Arial"/>
              <a:sym typeface="Arial"/>
            </a:endParaRPr>
          </a:p>
        </p:txBody>
      </p:sp>
      <p:sp>
        <p:nvSpPr>
          <p:cNvPr id="945" name="Google Shape;945;g2b93100fb3e_0_991"/>
          <p:cNvSpPr/>
          <p:nvPr/>
        </p:nvSpPr>
        <p:spPr>
          <a:xfrm>
            <a:off x="6785846" y="5428131"/>
            <a:ext cx="2334000" cy="615600"/>
          </a:xfrm>
          <a:prstGeom prst="ellipse">
            <a:avLst/>
          </a:prstGeom>
          <a:noFill/>
          <a:ln w="28575" cap="flat" cmpd="sng">
            <a:solidFill>
              <a:srgbClr val="FF9900"/>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1600" b="1" i="0" u="none" strike="noStrike" cap="none">
              <a:solidFill>
                <a:srgbClr val="FF3300"/>
              </a:solidFill>
              <a:latin typeface="Arial"/>
              <a:ea typeface="Arial"/>
              <a:cs typeface="Arial"/>
              <a:sym typeface="Arial"/>
            </a:endParaRPr>
          </a:p>
        </p:txBody>
      </p:sp>
      <p:sp>
        <p:nvSpPr>
          <p:cNvPr id="946" name="Google Shape;946;g2b93100fb3e_0_991"/>
          <p:cNvSpPr txBox="1"/>
          <p:nvPr/>
        </p:nvSpPr>
        <p:spPr>
          <a:xfrm>
            <a:off x="5262781" y="5544776"/>
            <a:ext cx="1483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2000" b="0" i="0" u="none" strike="noStrike" cap="none">
                <a:solidFill>
                  <a:schemeClr val="dk1"/>
                </a:solidFill>
                <a:latin typeface="Cabin"/>
                <a:ea typeface="Cabin"/>
                <a:cs typeface="Cabin"/>
                <a:sym typeface="Cabin"/>
              </a:rPr>
              <a:t>PROBLEMA </a:t>
            </a:r>
            <a:endParaRPr sz="2000" b="0" i="0" u="none" strike="noStrike" cap="none">
              <a:solidFill>
                <a:schemeClr val="dk1"/>
              </a:solidFill>
              <a:latin typeface="Cabin"/>
              <a:ea typeface="Cabin"/>
              <a:cs typeface="Cabin"/>
              <a:sym typeface="Cabin"/>
            </a:endParaRPr>
          </a:p>
        </p:txBody>
      </p:sp>
      <p:sp>
        <p:nvSpPr>
          <p:cNvPr id="947" name="Google Shape;947;g2b93100fb3e_0_991"/>
          <p:cNvSpPr txBox="1"/>
          <p:nvPr/>
        </p:nvSpPr>
        <p:spPr>
          <a:xfrm>
            <a:off x="7551487" y="5544775"/>
            <a:ext cx="1483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2000" b="0" i="0" u="none" strike="noStrike" cap="none">
                <a:solidFill>
                  <a:schemeClr val="dk1"/>
                </a:solidFill>
                <a:latin typeface="Cabin"/>
                <a:ea typeface="Cabin"/>
                <a:cs typeface="Cabin"/>
                <a:sym typeface="Cabin"/>
              </a:rPr>
              <a:t>SOLUCIÓN</a:t>
            </a:r>
            <a:endParaRPr sz="2000" b="0" i="0" u="none" strike="noStrike" cap="none">
              <a:solidFill>
                <a:schemeClr val="dk1"/>
              </a:solidFill>
              <a:latin typeface="Cabin"/>
              <a:ea typeface="Cabin"/>
              <a:cs typeface="Cabin"/>
              <a:sym typeface="Cabin"/>
            </a:endParaRPr>
          </a:p>
        </p:txBody>
      </p:sp>
      <p:sp>
        <p:nvSpPr>
          <p:cNvPr id="948" name="Google Shape;948;g2b93100fb3e_0_991"/>
          <p:cNvSpPr/>
          <p:nvPr/>
        </p:nvSpPr>
        <p:spPr>
          <a:xfrm>
            <a:off x="6946312" y="4681208"/>
            <a:ext cx="245100" cy="518100"/>
          </a:xfrm>
          <a:prstGeom prst="downArrow">
            <a:avLst>
              <a:gd name="adj1" fmla="val 50000"/>
              <a:gd name="adj2" fmla="val 50000"/>
            </a:avLst>
          </a:prstGeom>
          <a:solidFill>
            <a:srgbClr val="FF9900"/>
          </a:solidFill>
          <a:ln>
            <a:noFill/>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1600" b="1" i="0" u="none" strike="noStrike" cap="none">
              <a:solidFill>
                <a:srgbClr val="FF3300"/>
              </a:solidFill>
              <a:latin typeface="Arial"/>
              <a:ea typeface="Arial"/>
              <a:cs typeface="Arial"/>
              <a:sym typeface="Arial"/>
            </a:endParaRPr>
          </a:p>
        </p:txBody>
      </p:sp>
      <p:sp>
        <p:nvSpPr>
          <p:cNvPr id="949" name="Google Shape;949;g2b93100fb3e_0_991"/>
          <p:cNvSpPr txBox="1"/>
          <p:nvPr/>
        </p:nvSpPr>
        <p:spPr>
          <a:xfrm>
            <a:off x="5901853" y="4146225"/>
            <a:ext cx="23340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2000" b="1" i="0" u="none" strike="noStrike" cap="none">
                <a:solidFill>
                  <a:schemeClr val="dk1"/>
                </a:solidFill>
                <a:latin typeface="Cabin"/>
                <a:ea typeface="Cabin"/>
                <a:cs typeface="Cabin"/>
                <a:sym typeface="Cabin"/>
              </a:rPr>
              <a:t>OPORTUNIDAD</a:t>
            </a:r>
            <a:endParaRPr sz="2000" b="1" i="0" u="none" strike="noStrike" cap="none">
              <a:solidFill>
                <a:schemeClr val="dk1"/>
              </a:solidFill>
              <a:latin typeface="Cabin"/>
              <a:ea typeface="Cabin"/>
              <a:cs typeface="Cabin"/>
              <a:sym typeface="Cabin"/>
            </a:endParaRPr>
          </a:p>
        </p:txBody>
      </p:sp>
      <p:sp>
        <p:nvSpPr>
          <p:cNvPr id="950" name="Google Shape;950;g2b93100fb3e_0_991"/>
          <p:cNvSpPr/>
          <p:nvPr/>
        </p:nvSpPr>
        <p:spPr>
          <a:xfrm>
            <a:off x="1487323" y="2506786"/>
            <a:ext cx="6722700" cy="6255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s-CL" sz="2000" b="0" i="0" u="none" strike="noStrike" cap="none">
                <a:solidFill>
                  <a:schemeClr val="dk1"/>
                </a:solidFill>
                <a:highlight>
                  <a:srgbClr val="8AD9E4"/>
                </a:highlight>
                <a:latin typeface="Cabin"/>
                <a:ea typeface="Cabin"/>
                <a:cs typeface="Cabin"/>
                <a:sym typeface="Cabin"/>
              </a:rPr>
              <a:t>CIRCUNSTANCIA FAVORABLE PARA REALIZAR UNA ACCIÓN </a:t>
            </a:r>
            <a:endParaRPr sz="1400" b="0" i="0" u="none" strike="noStrike" cap="none">
              <a:solidFill>
                <a:srgbClr val="000000"/>
              </a:solidFill>
              <a:latin typeface="Arial"/>
              <a:ea typeface="Arial"/>
              <a:cs typeface="Arial"/>
              <a:sym typeface="Arial"/>
            </a:endParaRPr>
          </a:p>
        </p:txBody>
      </p:sp>
      <p:sp>
        <p:nvSpPr>
          <p:cNvPr id="951" name="Google Shape;951;g2b93100fb3e_0_991"/>
          <p:cNvSpPr txBox="1"/>
          <p:nvPr/>
        </p:nvSpPr>
        <p:spPr>
          <a:xfrm>
            <a:off x="1449911" y="3479432"/>
            <a:ext cx="3365700" cy="3324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L" sz="2000" b="0" i="0" u="none" strike="noStrike" cap="none">
                <a:solidFill>
                  <a:schemeClr val="dk1"/>
                </a:solidFill>
                <a:highlight>
                  <a:srgbClr val="8AD9E4"/>
                </a:highlight>
                <a:latin typeface="Cabin"/>
                <a:ea typeface="Cabin"/>
                <a:cs typeface="Cabin"/>
                <a:sym typeface="Cabin"/>
              </a:rPr>
              <a:t>Las reconocemos a través de: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es-CL" sz="2400" b="0" i="0" u="none" strike="noStrike" cap="none">
                <a:solidFill>
                  <a:srgbClr val="000000"/>
                </a:solidFill>
                <a:latin typeface="Cabin"/>
                <a:ea typeface="Cabin"/>
                <a:cs typeface="Cabin"/>
                <a:sym typeface="Cabin"/>
              </a:rPr>
              <a:t>1. Observar.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es-CL" sz="2400" b="0" i="0" u="none" strike="noStrike" cap="none">
                <a:solidFill>
                  <a:srgbClr val="000000"/>
                </a:solidFill>
                <a:latin typeface="Cabin"/>
                <a:ea typeface="Cabin"/>
                <a:cs typeface="Cabin"/>
                <a:sym typeface="Cabin"/>
              </a:rPr>
              <a:t>2. La escucha activa.</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es-CL" sz="2400" b="0" i="0" u="none" strike="noStrike" cap="none">
                <a:solidFill>
                  <a:srgbClr val="000000"/>
                </a:solidFill>
                <a:latin typeface="Cabin"/>
                <a:ea typeface="Cabin"/>
                <a:cs typeface="Cabin"/>
                <a:sym typeface="Cabin"/>
              </a:rPr>
              <a:t>3. Experimentar.</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es-CL" sz="2400" b="0" i="0" u="none" strike="noStrike" cap="none">
                <a:solidFill>
                  <a:srgbClr val="000000"/>
                </a:solidFill>
                <a:latin typeface="Cabin"/>
                <a:ea typeface="Cabin"/>
                <a:cs typeface="Cabin"/>
                <a:sym typeface="Cabin"/>
              </a:rPr>
              <a:t>4. Estando atentos.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endParaRPr sz="3600" b="0" i="0" u="none" strike="noStrike" cap="none">
              <a:solidFill>
                <a:srgbClr val="000000"/>
              </a:solidFill>
              <a:latin typeface="Calibri"/>
              <a:ea typeface="Calibri"/>
              <a:cs typeface="Calibri"/>
              <a:sym typeface="Calibri"/>
            </a:endParaRPr>
          </a:p>
        </p:txBody>
      </p:sp>
      <p:pic>
        <p:nvPicPr>
          <p:cNvPr id="952" name="Google Shape;952;g2b93100fb3e_0_991"/>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g2b93100fb3e_0_1003"/>
          <p:cNvSpPr txBox="1">
            <a:spLocks noGrp="1"/>
          </p:cNvSpPr>
          <p:nvPr>
            <p:ph type="subTitle" idx="1"/>
          </p:nvPr>
        </p:nvSpPr>
        <p:spPr>
          <a:xfrm>
            <a:off x="4260215" y="7868809"/>
            <a:ext cx="1157400" cy="2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00"/>
              <a:buNone/>
            </a:pPr>
            <a:endParaRPr/>
          </a:p>
        </p:txBody>
      </p:sp>
      <p:sp>
        <p:nvSpPr>
          <p:cNvPr id="958" name="Google Shape;958;g2b93100fb3e_0_1003"/>
          <p:cNvSpPr txBox="1"/>
          <p:nvPr/>
        </p:nvSpPr>
        <p:spPr>
          <a:xfrm>
            <a:off x="1682997" y="1174079"/>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7F7F7F"/>
                </a:solidFill>
                <a:latin typeface="Arvo"/>
                <a:ea typeface="Arvo"/>
                <a:cs typeface="Arvo"/>
                <a:sym typeface="Arvo"/>
              </a:rPr>
              <a:t>¿CÓMO RECONOCER OPORTUNIDADES?</a:t>
            </a:r>
            <a:endParaRPr sz="2400" b="1" i="0" u="none" strike="noStrike" cap="none">
              <a:solidFill>
                <a:srgbClr val="7F7F7F"/>
              </a:solidFill>
              <a:latin typeface="Arvo"/>
              <a:ea typeface="Arvo"/>
              <a:cs typeface="Arvo"/>
              <a:sym typeface="Arvo"/>
            </a:endParaRPr>
          </a:p>
        </p:txBody>
      </p:sp>
      <p:sp>
        <p:nvSpPr>
          <p:cNvPr id="959" name="Google Shape;959;g2b93100fb3e_0_1003"/>
          <p:cNvSpPr txBox="1"/>
          <p:nvPr/>
        </p:nvSpPr>
        <p:spPr>
          <a:xfrm>
            <a:off x="1648942" y="1886797"/>
            <a:ext cx="30042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1. BUSCA INTERNAMENTE </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¿Qué te apasiona? ¿En qué eres bueno?</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60" name="Google Shape;960;g2b93100fb3e_0_1003" descr="Corazón"/>
          <p:cNvPicPr preferRelativeResize="0"/>
          <p:nvPr/>
        </p:nvPicPr>
        <p:blipFill rotWithShape="1">
          <a:blip r:embed="rId3">
            <a:alphaModFix/>
          </a:blip>
          <a:srcRect/>
          <a:stretch/>
        </p:blipFill>
        <p:spPr>
          <a:xfrm>
            <a:off x="4209090" y="2397281"/>
            <a:ext cx="407451" cy="407440"/>
          </a:xfrm>
          <a:prstGeom prst="rect">
            <a:avLst/>
          </a:prstGeom>
          <a:noFill/>
          <a:ln>
            <a:noFill/>
          </a:ln>
        </p:spPr>
      </p:pic>
      <p:sp>
        <p:nvSpPr>
          <p:cNvPr id="961" name="Google Shape;961;g2b93100fb3e_0_1003"/>
          <p:cNvSpPr txBox="1"/>
          <p:nvPr/>
        </p:nvSpPr>
        <p:spPr>
          <a:xfrm>
            <a:off x="5287050" y="1868894"/>
            <a:ext cx="31080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2. TENDENCIAS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Tecnología, modelos de negocios, culturales.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2" name="Google Shape;962;g2b93100fb3e_0_1003"/>
          <p:cNvSpPr txBox="1"/>
          <p:nvPr/>
        </p:nvSpPr>
        <p:spPr>
          <a:xfrm>
            <a:off x="1648950" y="4818266"/>
            <a:ext cx="30042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5. SUCESOS INESPERADOS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Accidentes, desastres.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3" name="Google Shape;963;g2b93100fb3e_0_1003"/>
          <p:cNvSpPr txBox="1"/>
          <p:nvPr/>
        </p:nvSpPr>
        <p:spPr>
          <a:xfrm>
            <a:off x="5287050" y="4816413"/>
            <a:ext cx="31080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6. INCONGRUENCIAS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Productos, servicios.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4" name="Google Shape;964;g2b93100fb3e_0_1003"/>
          <p:cNvSpPr txBox="1"/>
          <p:nvPr/>
        </p:nvSpPr>
        <p:spPr>
          <a:xfrm>
            <a:off x="1648951" y="6274777"/>
            <a:ext cx="30042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7. PROCESOS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Ineficiencias, reducción en costos, velocidad, burocracia, tecnología.</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1" i="0" u="none" strike="noStrike" cap="none">
              <a:solidFill>
                <a:schemeClr val="dk1"/>
              </a:solidFill>
              <a:latin typeface="Cabin"/>
              <a:ea typeface="Cabin"/>
              <a:cs typeface="Cabin"/>
              <a:sym typeface="Cabin"/>
            </a:endParaRPr>
          </a:p>
        </p:txBody>
      </p:sp>
      <p:sp>
        <p:nvSpPr>
          <p:cNvPr id="965" name="Google Shape;965;g2b93100fb3e_0_1003"/>
          <p:cNvSpPr txBox="1"/>
          <p:nvPr/>
        </p:nvSpPr>
        <p:spPr>
          <a:xfrm>
            <a:off x="5287050" y="6235705"/>
            <a:ext cx="3108000" cy="11697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8. CAMBIOS DEMOGRÁFICOS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Cultura, inmigración, edad, salud, ingresos, vivienda.</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66" name="Google Shape;966;g2b93100fb3e_0_1003" descr="Casa"/>
          <p:cNvPicPr preferRelativeResize="0"/>
          <p:nvPr/>
        </p:nvPicPr>
        <p:blipFill rotWithShape="1">
          <a:blip r:embed="rId4">
            <a:alphaModFix/>
          </a:blip>
          <a:srcRect/>
          <a:stretch/>
        </p:blipFill>
        <p:spPr>
          <a:xfrm>
            <a:off x="7735769" y="6888002"/>
            <a:ext cx="524670" cy="524653"/>
          </a:xfrm>
          <a:prstGeom prst="rect">
            <a:avLst/>
          </a:prstGeom>
          <a:noFill/>
          <a:ln>
            <a:noFill/>
          </a:ln>
        </p:spPr>
      </p:pic>
      <p:pic>
        <p:nvPicPr>
          <p:cNvPr id="967" name="Google Shape;967;g2b93100fb3e_0_1003" descr="Estadísticas con relleno sólido"/>
          <p:cNvPicPr preferRelativeResize="0"/>
          <p:nvPr/>
        </p:nvPicPr>
        <p:blipFill rotWithShape="1">
          <a:blip r:embed="rId5">
            <a:alphaModFix/>
          </a:blip>
          <a:srcRect/>
          <a:stretch/>
        </p:blipFill>
        <p:spPr>
          <a:xfrm>
            <a:off x="7901830" y="2388918"/>
            <a:ext cx="419653" cy="419653"/>
          </a:xfrm>
          <a:prstGeom prst="rect">
            <a:avLst/>
          </a:prstGeom>
          <a:noFill/>
          <a:ln>
            <a:noFill/>
          </a:ln>
        </p:spPr>
      </p:pic>
      <p:pic>
        <p:nvPicPr>
          <p:cNvPr id="968" name="Google Shape;968;g2b93100fb3e_0_1003" descr="Mejora continua con relleno sólido"/>
          <p:cNvPicPr preferRelativeResize="0"/>
          <p:nvPr/>
        </p:nvPicPr>
        <p:blipFill rotWithShape="1">
          <a:blip r:embed="rId6">
            <a:alphaModFix/>
          </a:blip>
          <a:srcRect/>
          <a:stretch/>
        </p:blipFill>
        <p:spPr>
          <a:xfrm>
            <a:off x="7711489" y="5042726"/>
            <a:ext cx="663277" cy="663261"/>
          </a:xfrm>
          <a:prstGeom prst="rect">
            <a:avLst/>
          </a:prstGeom>
          <a:noFill/>
          <a:ln>
            <a:noFill/>
          </a:ln>
        </p:spPr>
      </p:pic>
      <p:pic>
        <p:nvPicPr>
          <p:cNvPr id="969" name="Google Shape;969;g2b93100fb3e_0_1003" descr="Accidente con relleno sólido"/>
          <p:cNvPicPr preferRelativeResize="0"/>
          <p:nvPr/>
        </p:nvPicPr>
        <p:blipFill rotWithShape="1">
          <a:blip r:embed="rId7">
            <a:alphaModFix/>
          </a:blip>
          <a:srcRect/>
          <a:stretch/>
        </p:blipFill>
        <p:spPr>
          <a:xfrm>
            <a:off x="4025824" y="5119972"/>
            <a:ext cx="524670" cy="524670"/>
          </a:xfrm>
          <a:prstGeom prst="rect">
            <a:avLst/>
          </a:prstGeom>
          <a:noFill/>
          <a:ln>
            <a:noFill/>
          </a:ln>
        </p:spPr>
      </p:pic>
      <p:pic>
        <p:nvPicPr>
          <p:cNvPr id="970" name="Google Shape;970;g2b93100fb3e_0_1003" descr="Centro de llamadas con relleno sólido"/>
          <p:cNvPicPr preferRelativeResize="0"/>
          <p:nvPr/>
        </p:nvPicPr>
        <p:blipFill rotWithShape="1">
          <a:blip r:embed="rId8">
            <a:alphaModFix/>
          </a:blip>
          <a:srcRect/>
          <a:stretch/>
        </p:blipFill>
        <p:spPr>
          <a:xfrm>
            <a:off x="4025537" y="6871529"/>
            <a:ext cx="484961" cy="484961"/>
          </a:xfrm>
          <a:prstGeom prst="rect">
            <a:avLst/>
          </a:prstGeom>
          <a:noFill/>
          <a:ln>
            <a:noFill/>
          </a:ln>
        </p:spPr>
      </p:pic>
      <p:sp>
        <p:nvSpPr>
          <p:cNvPr id="971" name="Google Shape;971;g2b93100fb3e_0_1003"/>
          <p:cNvSpPr txBox="1"/>
          <p:nvPr/>
        </p:nvSpPr>
        <p:spPr>
          <a:xfrm>
            <a:off x="1648942" y="3348797"/>
            <a:ext cx="30042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3. MALAS EXPERIENCIAS </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Presta atención a las malas experiencias de los clientes.</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chemeClr val="dk1"/>
              </a:solidFill>
              <a:latin typeface="Cabin"/>
              <a:ea typeface="Cabin"/>
              <a:cs typeface="Cabin"/>
              <a:sym typeface="Cabin"/>
            </a:endParaRPr>
          </a:p>
        </p:txBody>
      </p:sp>
      <p:pic>
        <p:nvPicPr>
          <p:cNvPr id="972" name="Google Shape;972;g2b93100fb3e_0_1003" descr="Corazón"/>
          <p:cNvPicPr preferRelativeResize="0"/>
          <p:nvPr/>
        </p:nvPicPr>
        <p:blipFill rotWithShape="1">
          <a:blip r:embed="rId3">
            <a:alphaModFix/>
          </a:blip>
          <a:srcRect/>
          <a:stretch/>
        </p:blipFill>
        <p:spPr>
          <a:xfrm>
            <a:off x="4209090" y="3859281"/>
            <a:ext cx="407451" cy="407440"/>
          </a:xfrm>
          <a:prstGeom prst="rect">
            <a:avLst/>
          </a:prstGeom>
          <a:noFill/>
          <a:ln>
            <a:noFill/>
          </a:ln>
        </p:spPr>
      </p:pic>
      <p:sp>
        <p:nvSpPr>
          <p:cNvPr id="973" name="Google Shape;973;g2b93100fb3e_0_1003"/>
          <p:cNvSpPr txBox="1"/>
          <p:nvPr/>
        </p:nvSpPr>
        <p:spPr>
          <a:xfrm>
            <a:off x="5287050" y="3330894"/>
            <a:ext cx="3108000" cy="954300"/>
          </a:xfrm>
          <a:prstGeom prst="rect">
            <a:avLst/>
          </a:prstGeom>
          <a:noFill/>
          <a:ln w="38100" cap="flat" cmpd="sng">
            <a:solidFill>
              <a:srgbClr val="8AD9E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1" i="0" u="none" strike="noStrike" cap="none">
                <a:solidFill>
                  <a:schemeClr val="dk1"/>
                </a:solidFill>
                <a:latin typeface="Cabin"/>
                <a:ea typeface="Cabin"/>
                <a:cs typeface="Cabin"/>
                <a:sym typeface="Cabin"/>
              </a:rPr>
              <a:t>4. FRUSTRACIONES</a:t>
            </a:r>
            <a:endParaRPr sz="1400" b="1"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Buscar las frustraciones que viven actualmente las personas. </a:t>
            </a:r>
            <a:endParaRPr sz="1400" b="0" i="0" u="none" strike="noStrike" cap="none">
              <a:solidFill>
                <a:schemeClr val="dk1"/>
              </a:solidFill>
              <a:latin typeface="Cabin"/>
              <a:ea typeface="Cabin"/>
              <a:cs typeface="Cabin"/>
              <a:sym typeface="Cabin"/>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74" name="Google Shape;974;g2b93100fb3e_0_1003" descr="Estadísticas con relleno sólido"/>
          <p:cNvPicPr preferRelativeResize="0"/>
          <p:nvPr/>
        </p:nvPicPr>
        <p:blipFill rotWithShape="1">
          <a:blip r:embed="rId5">
            <a:alphaModFix/>
          </a:blip>
          <a:srcRect/>
          <a:stretch/>
        </p:blipFill>
        <p:spPr>
          <a:xfrm>
            <a:off x="7901830" y="3850918"/>
            <a:ext cx="419653" cy="419653"/>
          </a:xfrm>
          <a:prstGeom prst="rect">
            <a:avLst/>
          </a:prstGeom>
          <a:noFill/>
          <a:ln>
            <a:noFill/>
          </a:ln>
        </p:spPr>
      </p:pic>
      <p:pic>
        <p:nvPicPr>
          <p:cNvPr id="975" name="Google Shape;975;g2b93100fb3e_0_1003"/>
          <p:cNvPicPr preferRelativeResize="0"/>
          <p:nvPr/>
        </p:nvPicPr>
        <p:blipFill>
          <a:blip r:embed="rId9">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g2b93100fb3e_0_1024"/>
          <p:cNvSpPr txBox="1"/>
          <p:nvPr/>
        </p:nvSpPr>
        <p:spPr>
          <a:xfrm>
            <a:off x="190832" y="1388404"/>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576C77"/>
                </a:solidFill>
                <a:latin typeface="Arvo"/>
                <a:ea typeface="Arvo"/>
                <a:cs typeface="Arvo"/>
                <a:sym typeface="Arvo"/>
              </a:rPr>
              <a:t>OPORTUNIDAD</a:t>
            </a:r>
            <a:endParaRPr sz="2400" b="1" i="0" u="none" strike="noStrike" cap="none">
              <a:solidFill>
                <a:srgbClr val="576C77"/>
              </a:solidFill>
              <a:latin typeface="Arvo"/>
              <a:ea typeface="Arvo"/>
              <a:cs typeface="Arvo"/>
              <a:sym typeface="Arvo"/>
            </a:endParaRPr>
          </a:p>
        </p:txBody>
      </p:sp>
      <p:sp>
        <p:nvSpPr>
          <p:cNvPr id="981" name="Google Shape;981;g2b93100fb3e_0_1024"/>
          <p:cNvSpPr/>
          <p:nvPr/>
        </p:nvSpPr>
        <p:spPr>
          <a:xfrm>
            <a:off x="1498522" y="1887008"/>
            <a:ext cx="6886200" cy="1146000"/>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s-CL" sz="2000" b="0" i="0" u="none" strike="noStrike" cap="none">
                <a:solidFill>
                  <a:schemeClr val="dk1"/>
                </a:solidFill>
                <a:highlight>
                  <a:srgbClr val="8AD9E4"/>
                </a:highlight>
                <a:latin typeface="Cabin"/>
                <a:ea typeface="Cabin"/>
                <a:cs typeface="Cabin"/>
                <a:sym typeface="Cabin"/>
              </a:rPr>
              <a:t>LAS OPORTUNIDADES NO SON IDEAS Y MENOS UNA PROPUESTA DE SOLUCIÓN</a:t>
            </a:r>
            <a:endParaRPr sz="1400" b="0" i="0" u="none" strike="noStrike" cap="none">
              <a:solidFill>
                <a:srgbClr val="000000"/>
              </a:solidFill>
              <a:latin typeface="Arial"/>
              <a:ea typeface="Arial"/>
              <a:cs typeface="Arial"/>
              <a:sym typeface="Arial"/>
            </a:endParaRPr>
          </a:p>
        </p:txBody>
      </p:sp>
      <p:sp>
        <p:nvSpPr>
          <p:cNvPr id="982" name="Google Shape;982;g2b93100fb3e_0_1024"/>
          <p:cNvSpPr/>
          <p:nvPr/>
        </p:nvSpPr>
        <p:spPr>
          <a:xfrm>
            <a:off x="1487978" y="5507986"/>
            <a:ext cx="7300500" cy="149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2000" b="0" i="0" u="none" strike="noStrike" cap="none">
                <a:solidFill>
                  <a:schemeClr val="dk1"/>
                </a:solidFill>
                <a:latin typeface="Cabin"/>
                <a:ea typeface="Cabin"/>
                <a:cs typeface="Cabin"/>
                <a:sym typeface="Cabin"/>
              </a:rPr>
              <a:t>La redacción de una oportunidad debe contener:</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s-CL" sz="2000" b="0" i="0" u="none" strike="noStrike" cap="none">
                <a:solidFill>
                  <a:schemeClr val="dk1"/>
                </a:solidFill>
                <a:highlight>
                  <a:srgbClr val="8AD9E4"/>
                </a:highlight>
                <a:latin typeface="Cabin"/>
                <a:ea typeface="Cabin"/>
                <a:cs typeface="Cabin"/>
                <a:sym typeface="Cabin"/>
              </a:rPr>
              <a:t>(La persona)________(verbo: necesita, desea, quiere, busca)____________ contexto)__________(porque/para)_________</a:t>
            </a:r>
            <a:endParaRPr sz="1400" b="0" i="0" u="none" strike="noStrike" cap="none">
              <a:solidFill>
                <a:srgbClr val="000000"/>
              </a:solidFill>
              <a:latin typeface="Arial"/>
              <a:ea typeface="Arial"/>
              <a:cs typeface="Arial"/>
              <a:sym typeface="Arial"/>
            </a:endParaRPr>
          </a:p>
        </p:txBody>
      </p:sp>
      <p:sp>
        <p:nvSpPr>
          <p:cNvPr id="983" name="Google Shape;983;g2b93100fb3e_0_1024"/>
          <p:cNvSpPr/>
          <p:nvPr/>
        </p:nvSpPr>
        <p:spPr>
          <a:xfrm>
            <a:off x="1677774" y="4179700"/>
            <a:ext cx="1818600" cy="45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L" sz="2000" b="0" i="0" u="none" strike="noStrike" cap="none">
                <a:solidFill>
                  <a:schemeClr val="dk1"/>
                </a:solidFill>
                <a:latin typeface="Cabin"/>
                <a:ea typeface="Cabin"/>
                <a:cs typeface="Cabin"/>
                <a:sym typeface="Cabin"/>
              </a:rPr>
              <a:t>Oportunidad</a:t>
            </a:r>
            <a:endParaRPr sz="1400" b="0" i="0" u="none" strike="noStrike" cap="none">
              <a:solidFill>
                <a:srgbClr val="000000"/>
              </a:solidFill>
              <a:latin typeface="Arial"/>
              <a:ea typeface="Arial"/>
              <a:cs typeface="Arial"/>
              <a:sym typeface="Arial"/>
            </a:endParaRPr>
          </a:p>
        </p:txBody>
      </p:sp>
      <p:sp>
        <p:nvSpPr>
          <p:cNvPr id="984" name="Google Shape;984;g2b93100fb3e_0_1024"/>
          <p:cNvSpPr/>
          <p:nvPr/>
        </p:nvSpPr>
        <p:spPr>
          <a:xfrm>
            <a:off x="5981317" y="4041253"/>
            <a:ext cx="2403000" cy="79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2000" b="0" i="0" u="none" strike="noStrike" cap="none">
                <a:solidFill>
                  <a:schemeClr val="dk1"/>
                </a:solidFill>
                <a:latin typeface="Cabin"/>
                <a:ea typeface="Cabin"/>
                <a:cs typeface="Cabin"/>
                <a:sym typeface="Cabin"/>
              </a:rPr>
              <a:t>Idea o propuesta de solución</a:t>
            </a:r>
            <a:endParaRPr sz="1400" b="0" i="0" u="none" strike="noStrike" cap="none">
              <a:solidFill>
                <a:srgbClr val="000000"/>
              </a:solidFill>
              <a:latin typeface="Arial"/>
              <a:ea typeface="Arial"/>
              <a:cs typeface="Arial"/>
              <a:sym typeface="Arial"/>
            </a:endParaRPr>
          </a:p>
        </p:txBody>
      </p:sp>
      <p:sp>
        <p:nvSpPr>
          <p:cNvPr id="985" name="Google Shape;985;g2b93100fb3e_0_1024"/>
          <p:cNvSpPr/>
          <p:nvPr/>
        </p:nvSpPr>
        <p:spPr>
          <a:xfrm>
            <a:off x="3640632" y="3068647"/>
            <a:ext cx="1818600" cy="1771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9600" b="1" i="0" u="none" strike="noStrike" cap="none">
                <a:solidFill>
                  <a:srgbClr val="8AD9E4"/>
                </a:solidFill>
                <a:latin typeface="Arvo"/>
                <a:ea typeface="Arvo"/>
                <a:cs typeface="Arvo"/>
                <a:sym typeface="Arvo"/>
              </a:rPr>
              <a:t>V</a:t>
            </a:r>
            <a:endParaRPr sz="4400" b="0" i="0" u="none" strike="noStrike" cap="none">
              <a:solidFill>
                <a:srgbClr val="8AD9E4"/>
              </a:solidFill>
              <a:latin typeface="Arial"/>
              <a:ea typeface="Arial"/>
              <a:cs typeface="Arial"/>
              <a:sym typeface="Arial"/>
            </a:endParaRPr>
          </a:p>
        </p:txBody>
      </p:sp>
      <p:sp>
        <p:nvSpPr>
          <p:cNvPr id="986" name="Google Shape;986;g2b93100fb3e_0_1024"/>
          <p:cNvSpPr/>
          <p:nvPr/>
        </p:nvSpPr>
        <p:spPr>
          <a:xfrm>
            <a:off x="4423680" y="3870265"/>
            <a:ext cx="1818600" cy="1771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9600" b="1" i="0" u="none" strike="noStrike" cap="none">
                <a:solidFill>
                  <a:srgbClr val="8AD9E4"/>
                </a:solidFill>
                <a:latin typeface="Arvo"/>
                <a:ea typeface="Arvo"/>
                <a:cs typeface="Arvo"/>
                <a:sym typeface="Arvo"/>
              </a:rPr>
              <a:t>S</a:t>
            </a:r>
            <a:endParaRPr sz="4400" b="0" i="0" u="none" strike="noStrike" cap="none">
              <a:solidFill>
                <a:srgbClr val="8AD9E4"/>
              </a:solidFill>
              <a:latin typeface="Arial"/>
              <a:ea typeface="Arial"/>
              <a:cs typeface="Arial"/>
              <a:sym typeface="Arial"/>
            </a:endParaRPr>
          </a:p>
        </p:txBody>
      </p:sp>
      <p:sp>
        <p:nvSpPr>
          <p:cNvPr id="987" name="Google Shape;987;g2b93100fb3e_0_1024"/>
          <p:cNvSpPr/>
          <p:nvPr/>
        </p:nvSpPr>
        <p:spPr>
          <a:xfrm>
            <a:off x="3961449" y="3644977"/>
            <a:ext cx="1818600" cy="163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8800" b="1" i="0" u="none" strike="noStrike" cap="none">
                <a:solidFill>
                  <a:srgbClr val="8AD9E4"/>
                </a:solidFill>
                <a:latin typeface="Arvo"/>
                <a:ea typeface="Arvo"/>
                <a:cs typeface="Arvo"/>
                <a:sym typeface="Arvo"/>
              </a:rPr>
              <a:t>/</a:t>
            </a:r>
            <a:endParaRPr sz="6600" b="0" i="0" u="none" strike="noStrike" cap="none">
              <a:solidFill>
                <a:srgbClr val="8AD9E4"/>
              </a:solidFill>
              <a:latin typeface="Arial"/>
              <a:ea typeface="Arial"/>
              <a:cs typeface="Arial"/>
              <a:sym typeface="Arial"/>
            </a:endParaRPr>
          </a:p>
        </p:txBody>
      </p:sp>
      <p:pic>
        <p:nvPicPr>
          <p:cNvPr id="988" name="Google Shape;988;g2b93100fb3e_0_1024"/>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g2b93100fb3e_0_1035"/>
          <p:cNvSpPr txBox="1"/>
          <p:nvPr/>
        </p:nvSpPr>
        <p:spPr>
          <a:xfrm>
            <a:off x="272750" y="1259325"/>
            <a:ext cx="81201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400" b="1" i="0" u="none" strike="noStrike" cap="none">
                <a:solidFill>
                  <a:srgbClr val="7F7F7F"/>
                </a:solidFill>
                <a:latin typeface="Arvo"/>
                <a:ea typeface="Arvo"/>
                <a:cs typeface="Arvo"/>
                <a:sym typeface="Arvo"/>
              </a:rPr>
              <a:t>PROBLEMA | </a:t>
            </a:r>
            <a:r>
              <a:rPr lang="es-CL" sz="2400" b="1" i="0" u="none" strike="noStrike" cap="none">
                <a:solidFill>
                  <a:schemeClr val="dk1"/>
                </a:solidFill>
                <a:latin typeface="Arvo"/>
                <a:ea typeface="Arvo"/>
                <a:cs typeface="Arvo"/>
                <a:sym typeface="Arvo"/>
              </a:rPr>
              <a:t>NECESIDAD</a:t>
            </a:r>
            <a:r>
              <a:rPr lang="es-CL" sz="2400" b="1" i="0" u="none" strike="noStrike" cap="none">
                <a:solidFill>
                  <a:srgbClr val="576C77"/>
                </a:solidFill>
                <a:latin typeface="Arvo"/>
                <a:ea typeface="Arvo"/>
                <a:cs typeface="Arvo"/>
                <a:sym typeface="Arvo"/>
              </a:rPr>
              <a:t> </a:t>
            </a:r>
            <a:r>
              <a:rPr lang="es-CL" sz="2400" b="1" i="0" u="none" strike="noStrike" cap="none">
                <a:solidFill>
                  <a:srgbClr val="7F7F7F"/>
                </a:solidFill>
                <a:latin typeface="Arvo"/>
                <a:ea typeface="Arvo"/>
                <a:cs typeface="Arvo"/>
                <a:sym typeface="Arvo"/>
              </a:rPr>
              <a:t>|</a:t>
            </a:r>
            <a:r>
              <a:rPr lang="es-CL" sz="2400" b="1" i="0" u="none" strike="noStrike" cap="none">
                <a:solidFill>
                  <a:srgbClr val="576C77"/>
                </a:solidFill>
                <a:latin typeface="Arvo"/>
                <a:ea typeface="Arvo"/>
                <a:cs typeface="Arvo"/>
                <a:sym typeface="Arvo"/>
              </a:rPr>
              <a:t> </a:t>
            </a:r>
            <a:r>
              <a:rPr lang="es-CL" sz="2400" b="1" i="0" u="none" strike="noStrike" cap="none">
                <a:solidFill>
                  <a:srgbClr val="7F7F7F"/>
                </a:solidFill>
                <a:latin typeface="Arvo"/>
                <a:ea typeface="Arvo"/>
                <a:cs typeface="Arvo"/>
                <a:sym typeface="Arvo"/>
              </a:rPr>
              <a:t>OPORTUNIDAD</a:t>
            </a:r>
            <a:endParaRPr sz="2400" b="1" i="0" u="none" strike="noStrike" cap="none">
              <a:solidFill>
                <a:srgbClr val="7F7F7F"/>
              </a:solidFill>
              <a:latin typeface="Arvo"/>
              <a:ea typeface="Arvo"/>
              <a:cs typeface="Arvo"/>
              <a:sym typeface="Arvo"/>
            </a:endParaRPr>
          </a:p>
        </p:txBody>
      </p:sp>
      <p:graphicFrame>
        <p:nvGraphicFramePr>
          <p:cNvPr id="994" name="Google Shape;994;g2b93100fb3e_0_1035"/>
          <p:cNvGraphicFramePr/>
          <p:nvPr/>
        </p:nvGraphicFramePr>
        <p:xfrm>
          <a:off x="348942" y="2395767"/>
          <a:ext cx="9346125" cy="1274509"/>
        </p:xfrm>
        <a:graphic>
          <a:graphicData uri="http://schemas.openxmlformats.org/drawingml/2006/table">
            <a:tbl>
              <a:tblPr>
                <a:noFill/>
                <a:tableStyleId>{CB57FA32-A247-4876-B97F-2493AD9B3598}</a:tableStyleId>
              </a:tblPr>
              <a:tblGrid>
                <a:gridCol w="1722750">
                  <a:extLst>
                    <a:ext uri="{9D8B030D-6E8A-4147-A177-3AD203B41FA5}">
                      <a16:colId xmlns:a16="http://schemas.microsoft.com/office/drawing/2014/main" val="20000"/>
                    </a:ext>
                  </a:extLst>
                </a:gridCol>
                <a:gridCol w="2506725">
                  <a:extLst>
                    <a:ext uri="{9D8B030D-6E8A-4147-A177-3AD203B41FA5}">
                      <a16:colId xmlns:a16="http://schemas.microsoft.com/office/drawing/2014/main" val="20001"/>
                    </a:ext>
                  </a:extLst>
                </a:gridCol>
                <a:gridCol w="3259800">
                  <a:extLst>
                    <a:ext uri="{9D8B030D-6E8A-4147-A177-3AD203B41FA5}">
                      <a16:colId xmlns:a16="http://schemas.microsoft.com/office/drawing/2014/main" val="20002"/>
                    </a:ext>
                  </a:extLst>
                </a:gridCol>
                <a:gridCol w="1856850">
                  <a:extLst>
                    <a:ext uri="{9D8B030D-6E8A-4147-A177-3AD203B41FA5}">
                      <a16:colId xmlns:a16="http://schemas.microsoft.com/office/drawing/2014/main" val="20003"/>
                    </a:ext>
                  </a:extLst>
                </a:gridCol>
              </a:tblGrid>
              <a:tr h="177575">
                <a:tc>
                  <a:txBody>
                    <a:bodyPr/>
                    <a:lstStyle/>
                    <a:p>
                      <a:pPr marL="0" marR="0" lvl="0" indent="0" algn="ctr" rtl="0">
                        <a:lnSpc>
                          <a:spcPct val="107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PROBLEMA</a:t>
                      </a:r>
                      <a:endParaRPr sz="1600" b="0" i="0" u="none" strike="noStrike" cap="none">
                        <a:solidFill>
                          <a:schemeClr val="dk1"/>
                        </a:solidFill>
                        <a:latin typeface="Cabin"/>
                        <a:ea typeface="Cabin"/>
                        <a:cs typeface="Cabin"/>
                        <a:sym typeface="Cabin"/>
                      </a:endParaRPr>
                    </a:p>
                  </a:txBody>
                  <a:tcPr marL="56500" marR="56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7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NECESIDAD</a:t>
                      </a:r>
                      <a:endParaRPr sz="1600" b="0" i="0" u="none" strike="noStrike" cap="none">
                        <a:solidFill>
                          <a:schemeClr val="dk1"/>
                        </a:solidFill>
                        <a:latin typeface="Cabin"/>
                        <a:ea typeface="Cabin"/>
                        <a:cs typeface="Cabin"/>
                        <a:sym typeface="Cabin"/>
                      </a:endParaRPr>
                    </a:p>
                  </a:txBody>
                  <a:tcPr marL="56500" marR="56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7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OPORTUNIDAD</a:t>
                      </a:r>
                      <a:endParaRPr sz="1600" b="0" i="0" u="none" strike="noStrike" cap="none">
                        <a:solidFill>
                          <a:schemeClr val="dk1"/>
                        </a:solidFill>
                        <a:latin typeface="Cabin"/>
                        <a:ea typeface="Cabin"/>
                        <a:cs typeface="Cabin"/>
                        <a:sym typeface="Cabin"/>
                      </a:endParaRPr>
                    </a:p>
                  </a:txBody>
                  <a:tcPr marL="56500" marR="56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7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SOLUCIÓN </a:t>
                      </a:r>
                      <a:endParaRPr sz="1600" b="0" i="0" u="none" strike="noStrike" cap="none">
                        <a:solidFill>
                          <a:schemeClr val="dk1"/>
                        </a:solidFill>
                        <a:latin typeface="Cabin"/>
                        <a:ea typeface="Cabin"/>
                        <a:cs typeface="Cabin"/>
                        <a:sym typeface="Cabin"/>
                      </a:endParaRPr>
                    </a:p>
                  </a:txBody>
                  <a:tcPr marL="56500" marR="56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AD9E4"/>
                    </a:solidFill>
                  </a:tcPr>
                </a:tc>
                <a:extLst>
                  <a:ext uri="{0D108BD9-81ED-4DB2-BD59-A6C34878D82A}">
                    <a16:rowId xmlns:a16="http://schemas.microsoft.com/office/drawing/2014/main" val="10000"/>
                  </a:ext>
                </a:extLst>
              </a:tr>
              <a:tr h="186325">
                <a:tc>
                  <a:txBody>
                    <a:bodyPr/>
                    <a:lstStyle/>
                    <a:p>
                      <a:pPr marL="0" marR="0" lvl="0" indent="0" algn="ctr" rtl="0">
                        <a:lnSpc>
                          <a:spcPct val="107000"/>
                        </a:lnSpc>
                        <a:spcBef>
                          <a:spcPts val="0"/>
                        </a:spcBef>
                        <a:spcAft>
                          <a:spcPts val="0"/>
                        </a:spcAft>
                        <a:buClr>
                          <a:srgbClr val="000000"/>
                        </a:buClr>
                        <a:buSzPts val="1500"/>
                        <a:buFont typeface="Arial"/>
                        <a:buNone/>
                      </a:pPr>
                      <a:r>
                        <a:rPr lang="es-CL" sz="1600" b="0" i="0" u="none" strike="noStrike" cap="none">
                          <a:solidFill>
                            <a:schemeClr val="dk1"/>
                          </a:solidFill>
                          <a:latin typeface="Cabin"/>
                          <a:ea typeface="Cabin"/>
                          <a:cs typeface="Cabin"/>
                          <a:sym typeface="Cabin"/>
                        </a:rPr>
                        <a:t> Pocos negocios de comida para veganos.</a:t>
                      </a:r>
                      <a:endParaRPr sz="1600" b="0" i="0" u="none" strike="noStrike" cap="none">
                        <a:solidFill>
                          <a:schemeClr val="dk1"/>
                        </a:solidFill>
                        <a:latin typeface="Cabin"/>
                        <a:ea typeface="Cabin"/>
                        <a:cs typeface="Cabin"/>
                        <a:sym typeface="Cabin"/>
                      </a:endParaRPr>
                    </a:p>
                  </a:txBody>
                  <a:tcPr marL="56500" marR="5650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Clr>
                          <a:srgbClr val="000000"/>
                        </a:buClr>
                        <a:buSzPts val="1500"/>
                        <a:buFont typeface="Arial"/>
                        <a:buNone/>
                      </a:pPr>
                      <a:r>
                        <a:rPr lang="es-CL" sz="1600" b="0" i="0" u="none" strike="noStrike" cap="none">
                          <a:solidFill>
                            <a:schemeClr val="dk1"/>
                          </a:solidFill>
                          <a:latin typeface="Cabin"/>
                          <a:ea typeface="Cabin"/>
                          <a:cs typeface="Cabin"/>
                          <a:sym typeface="Cabin"/>
                        </a:rPr>
                        <a:t>Necesidad de mayor variedad de comida para los consumidores veganos.</a:t>
                      </a:r>
                      <a:endParaRPr sz="1600" b="0" i="0" u="none" strike="noStrike" cap="none">
                        <a:solidFill>
                          <a:schemeClr val="dk1"/>
                        </a:solidFill>
                        <a:latin typeface="Cabin"/>
                        <a:ea typeface="Cabin"/>
                        <a:cs typeface="Cabin"/>
                        <a:sym typeface="Cabin"/>
                      </a:endParaRPr>
                    </a:p>
                  </a:txBody>
                  <a:tcPr marL="56500" marR="5650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Clr>
                          <a:srgbClr val="000000"/>
                        </a:buClr>
                        <a:buSzPts val="1500"/>
                        <a:buFont typeface="Arial"/>
                        <a:buNone/>
                      </a:pPr>
                      <a:r>
                        <a:rPr lang="es-CL" sz="1600" b="1" i="0" u="none" strike="noStrike" cap="none">
                          <a:solidFill>
                            <a:schemeClr val="dk1"/>
                          </a:solidFill>
                          <a:highlight>
                            <a:srgbClr val="8AD9E4"/>
                          </a:highlight>
                          <a:latin typeface="Cabin"/>
                          <a:ea typeface="Cabin"/>
                          <a:cs typeface="Cabin"/>
                          <a:sym typeface="Cabin"/>
                        </a:rPr>
                        <a:t>Los veganos</a:t>
                      </a:r>
                      <a:r>
                        <a:rPr lang="es-CL" sz="1600" b="1" i="0" u="none" strike="noStrike" cap="none">
                          <a:solidFill>
                            <a:schemeClr val="dk1"/>
                          </a:solidFill>
                          <a:latin typeface="Cabin"/>
                          <a:ea typeface="Cabin"/>
                          <a:cs typeface="Cabin"/>
                          <a:sym typeface="Cabin"/>
                        </a:rPr>
                        <a:t> </a:t>
                      </a:r>
                      <a:r>
                        <a:rPr lang="es-CL" sz="1600" b="1" i="0" u="none" strike="noStrike" cap="none">
                          <a:solidFill>
                            <a:schemeClr val="dk1"/>
                          </a:solidFill>
                          <a:highlight>
                            <a:srgbClr val="8AD9E4"/>
                          </a:highlight>
                          <a:latin typeface="Cabin"/>
                          <a:ea typeface="Cabin"/>
                          <a:cs typeface="Cabin"/>
                          <a:sym typeface="Cabin"/>
                        </a:rPr>
                        <a:t>necesitan</a:t>
                      </a:r>
                      <a:r>
                        <a:rPr lang="es-CL" sz="1600" b="0" i="0" u="none" strike="noStrike" cap="none">
                          <a:solidFill>
                            <a:schemeClr val="dk1"/>
                          </a:solidFill>
                          <a:latin typeface="Cabin"/>
                          <a:ea typeface="Cabin"/>
                          <a:cs typeface="Cabin"/>
                          <a:sym typeface="Cabin"/>
                        </a:rPr>
                        <a:t> nuevos espacios de venta y/o distribución </a:t>
                      </a:r>
                      <a:r>
                        <a:rPr lang="es-CL" sz="1600" b="1" i="0" u="none" strike="noStrike" cap="none">
                          <a:solidFill>
                            <a:schemeClr val="dk1"/>
                          </a:solidFill>
                          <a:highlight>
                            <a:srgbClr val="8AD9E4"/>
                          </a:highlight>
                          <a:latin typeface="Cabin"/>
                          <a:ea typeface="Cabin"/>
                          <a:cs typeface="Cabin"/>
                          <a:sym typeface="Cabin"/>
                        </a:rPr>
                        <a:t>porque</a:t>
                      </a:r>
                      <a:r>
                        <a:rPr lang="es-CL" sz="1600" b="0" i="0" u="none" strike="noStrike" cap="none">
                          <a:solidFill>
                            <a:schemeClr val="dk1"/>
                          </a:solidFill>
                          <a:latin typeface="Cabin"/>
                          <a:ea typeface="Cabin"/>
                          <a:cs typeface="Cabin"/>
                          <a:sym typeface="Cabin"/>
                        </a:rPr>
                        <a:t> no hay de variedad productos veganos </a:t>
                      </a:r>
                      <a:endParaRPr sz="1600" b="0" i="0" u="none" strike="noStrike" cap="none">
                        <a:solidFill>
                          <a:schemeClr val="dk1"/>
                        </a:solidFill>
                        <a:latin typeface="Cabin"/>
                        <a:ea typeface="Cabin"/>
                        <a:cs typeface="Cabin"/>
                        <a:sym typeface="Cabin"/>
                      </a:endParaRPr>
                    </a:p>
                  </a:txBody>
                  <a:tcPr marL="56500" marR="5650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Clr>
                          <a:srgbClr val="000000"/>
                        </a:buClr>
                        <a:buSzPts val="1500"/>
                        <a:buFont typeface="Arial"/>
                        <a:buNone/>
                      </a:pPr>
                      <a:r>
                        <a:rPr lang="es-CL" sz="1600" b="0" i="0" u="none" strike="noStrike" cap="none">
                          <a:solidFill>
                            <a:schemeClr val="dk1"/>
                          </a:solidFill>
                          <a:latin typeface="Cabin"/>
                          <a:ea typeface="Cabin"/>
                          <a:cs typeface="Cabin"/>
                          <a:sym typeface="Cabin"/>
                        </a:rPr>
                        <a:t>Venta de productos veganos online www.vegusta.cl</a:t>
                      </a:r>
                      <a:endParaRPr sz="1600" b="0" i="0" u="none" strike="noStrike" cap="none">
                        <a:solidFill>
                          <a:schemeClr val="dk1"/>
                        </a:solidFill>
                        <a:latin typeface="Cabin"/>
                        <a:ea typeface="Cabin"/>
                        <a:cs typeface="Cabin"/>
                        <a:sym typeface="Cabin"/>
                      </a:endParaRPr>
                    </a:p>
                  </a:txBody>
                  <a:tcPr marL="56500" marR="5650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995" name="Google Shape;995;g2b93100fb3e_0_1035"/>
          <p:cNvPicPr preferRelativeResize="0"/>
          <p:nvPr/>
        </p:nvPicPr>
        <p:blipFill rotWithShape="1">
          <a:blip r:embed="rId3">
            <a:alphaModFix amt="70000"/>
          </a:blip>
          <a:srcRect l="3773" t="24320" r="6387" b="11728"/>
          <a:stretch/>
        </p:blipFill>
        <p:spPr>
          <a:xfrm>
            <a:off x="1575077" y="3887791"/>
            <a:ext cx="6893843" cy="3710275"/>
          </a:xfrm>
          <a:prstGeom prst="rect">
            <a:avLst/>
          </a:prstGeom>
          <a:noFill/>
          <a:ln>
            <a:noFill/>
          </a:ln>
        </p:spPr>
      </p:pic>
      <p:sp>
        <p:nvSpPr>
          <p:cNvPr id="996" name="Google Shape;996;g2b93100fb3e_0_1035"/>
          <p:cNvSpPr txBox="1"/>
          <p:nvPr/>
        </p:nvSpPr>
        <p:spPr>
          <a:xfrm>
            <a:off x="272740" y="1834123"/>
            <a:ext cx="37665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000" b="0" i="0" u="none" strike="noStrike" cap="none">
                <a:solidFill>
                  <a:schemeClr val="dk1"/>
                </a:solidFill>
                <a:highlight>
                  <a:srgbClr val="8AD9E4"/>
                </a:highlight>
                <a:latin typeface="Cabin"/>
                <a:ea typeface="Cabin"/>
                <a:cs typeface="Cabin"/>
                <a:sym typeface="Cabin"/>
              </a:rPr>
              <a:t>EJEMPLO: VEGUSTA.CL</a:t>
            </a:r>
            <a:endParaRPr sz="2000" b="0" i="0" u="none" strike="noStrike" cap="none">
              <a:solidFill>
                <a:schemeClr val="dk1"/>
              </a:solidFill>
              <a:highlight>
                <a:srgbClr val="8AD9E4"/>
              </a:highlight>
              <a:latin typeface="Cabin"/>
              <a:ea typeface="Cabin"/>
              <a:cs typeface="Cabin"/>
              <a:sym typeface="Cabin"/>
            </a:endParaRPr>
          </a:p>
        </p:txBody>
      </p:sp>
      <p:pic>
        <p:nvPicPr>
          <p:cNvPr id="997" name="Google Shape;997;g2b93100fb3e_0_1035"/>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g2b93100fb3e_0_1051"/>
          <p:cNvSpPr/>
          <p:nvPr/>
        </p:nvSpPr>
        <p:spPr>
          <a:xfrm>
            <a:off x="325700" y="2218125"/>
            <a:ext cx="9368400" cy="282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L" sz="1600" b="1" i="0" u="none" strike="noStrike" cap="none">
                <a:solidFill>
                  <a:srgbClr val="000000"/>
                </a:solidFill>
                <a:latin typeface="Cabin"/>
                <a:ea typeface="Cabin"/>
                <a:cs typeface="Cabin"/>
                <a:sym typeface="Cabin"/>
              </a:rPr>
              <a:t>Objetivo: Identificar oportunidades por medio de la escucha activa. </a:t>
            </a:r>
            <a:endParaRPr sz="1600" b="1"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endParaRPr sz="16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600" b="1" i="0" u="none" strike="noStrike" cap="none">
                <a:solidFill>
                  <a:srgbClr val="000000"/>
                </a:solidFill>
                <a:latin typeface="Cabin"/>
                <a:ea typeface="Cabin"/>
                <a:cs typeface="Cabin"/>
                <a:sym typeface="Cabin"/>
              </a:rPr>
              <a:t>Instrucciones:</a:t>
            </a:r>
            <a:endParaRPr sz="1600" b="1" i="0" u="none" strike="noStrike" cap="none">
              <a:solidFill>
                <a:srgbClr val="000000"/>
              </a:solidFill>
              <a:latin typeface="Cabin"/>
              <a:ea typeface="Cabin"/>
              <a:cs typeface="Cabin"/>
              <a:sym typeface="Cabin"/>
            </a:endParaRPr>
          </a:p>
          <a:p>
            <a:pPr marL="457200" marR="0" lvl="0" indent="0" algn="l" rtl="0">
              <a:spcBef>
                <a:spcPts val="0"/>
              </a:spcBef>
              <a:spcAft>
                <a:spcPts val="0"/>
              </a:spcAft>
              <a:buNone/>
            </a:pPr>
            <a:endParaRPr sz="16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600" b="0" i="0" u="none" strike="noStrike" cap="none">
                <a:solidFill>
                  <a:srgbClr val="000000"/>
                </a:solidFill>
                <a:latin typeface="Cabin"/>
                <a:ea typeface="Cabin"/>
                <a:cs typeface="Cabin"/>
                <a:sym typeface="Cabin"/>
              </a:rPr>
              <a:t>1. Un integrante de cada equipo, contará la historia inventada de la persona que observaron la clase anterior (diapositiva 6)</a:t>
            </a: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6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600" b="0" i="0" u="none" strike="noStrike" cap="none">
                <a:solidFill>
                  <a:srgbClr val="000000"/>
                </a:solidFill>
                <a:latin typeface="Cabin"/>
                <a:ea typeface="Cabin"/>
                <a:cs typeface="Cabin"/>
                <a:sym typeface="Cabin"/>
              </a:rPr>
              <a:t>2. En equipo, escuchar activamente la historia e identificar la mayor cantidad de problemas, ya sean explícitas o que puedas deducir del relato y completa la tabla. </a:t>
            </a:r>
            <a:endParaRPr sz="16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endParaRPr sz="1600" b="0" i="0" u="none" strike="noStrike" cap="none">
              <a:solidFill>
                <a:srgbClr val="000000"/>
              </a:solidFill>
              <a:latin typeface="Cabin"/>
              <a:ea typeface="Cabin"/>
              <a:cs typeface="Cabin"/>
              <a:sym typeface="Cabin"/>
            </a:endParaRPr>
          </a:p>
          <a:p>
            <a:pPr marL="0" marR="0" lvl="0" indent="0" algn="l" rtl="0">
              <a:spcBef>
                <a:spcPts val="0"/>
              </a:spcBef>
              <a:spcAft>
                <a:spcPts val="0"/>
              </a:spcAft>
              <a:buNone/>
            </a:pPr>
            <a:r>
              <a:rPr lang="es-CL" sz="1600" b="0" i="0" u="none" strike="noStrike" cap="none">
                <a:solidFill>
                  <a:srgbClr val="000000"/>
                </a:solidFill>
                <a:latin typeface="Cabin"/>
                <a:ea typeface="Cabin"/>
                <a:cs typeface="Cabin"/>
                <a:sym typeface="Cabin"/>
              </a:rPr>
              <a:t>3. Por cada problema encontrado identificar la necesidad y una oportunidad.</a:t>
            </a:r>
            <a:endParaRPr sz="1600" b="0" i="0" u="none" strike="noStrike" cap="none">
              <a:solidFill>
                <a:srgbClr val="000000"/>
              </a:solidFill>
              <a:latin typeface="Cabin"/>
              <a:ea typeface="Cabin"/>
              <a:cs typeface="Cabin"/>
              <a:sym typeface="Cabin"/>
            </a:endParaRPr>
          </a:p>
        </p:txBody>
      </p:sp>
      <p:sp>
        <p:nvSpPr>
          <p:cNvPr id="1014" name="Google Shape;1014;g2b93100fb3e_0_1051"/>
          <p:cNvSpPr txBox="1"/>
          <p:nvPr/>
        </p:nvSpPr>
        <p:spPr>
          <a:xfrm>
            <a:off x="325704" y="1145931"/>
            <a:ext cx="6149100" cy="10722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ACTIVIDAD</a:t>
            </a:r>
            <a:endParaRPr sz="1400" b="0" i="0" u="none" strike="noStrike" cap="none">
              <a:solidFill>
                <a:srgbClr val="000000"/>
              </a:solidFill>
              <a:latin typeface="Arvo"/>
              <a:ea typeface="Arvo"/>
              <a:cs typeface="Arvo"/>
              <a:sym typeface="Arvo"/>
            </a:endParaRPr>
          </a:p>
        </p:txBody>
      </p:sp>
      <p:sp>
        <p:nvSpPr>
          <p:cNvPr id="1015" name="Google Shape;1015;g2b93100fb3e_0_1051"/>
          <p:cNvSpPr txBox="1"/>
          <p:nvPr/>
        </p:nvSpPr>
        <p:spPr>
          <a:xfrm>
            <a:off x="325704" y="1576409"/>
            <a:ext cx="6149100" cy="4746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9B9B9B"/>
                </a:solidFill>
                <a:latin typeface="Arvo"/>
                <a:ea typeface="Arvo"/>
                <a:cs typeface="Arvo"/>
                <a:sym typeface="Arvo"/>
              </a:rPr>
              <a:t>IDENTIFICANDO OPORTUNIDADES</a:t>
            </a:r>
            <a:endParaRPr sz="1400" b="0" i="0" u="none" strike="noStrike" cap="none">
              <a:solidFill>
                <a:srgbClr val="9B9B9B"/>
              </a:solidFill>
              <a:latin typeface="Arvo"/>
              <a:ea typeface="Arvo"/>
              <a:cs typeface="Arvo"/>
              <a:sym typeface="Arvo"/>
            </a:endParaRPr>
          </a:p>
        </p:txBody>
      </p:sp>
      <p:sp>
        <p:nvSpPr>
          <p:cNvPr id="1016" name="Google Shape;1016;g2b93100fb3e_0_1051"/>
          <p:cNvSpPr txBox="1"/>
          <p:nvPr/>
        </p:nvSpPr>
        <p:spPr>
          <a:xfrm>
            <a:off x="1454308" y="5082491"/>
            <a:ext cx="24714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s-CL" sz="1400" b="0" i="0" u="none" strike="noStrike" cap="none">
                <a:solidFill>
                  <a:schemeClr val="dk1"/>
                </a:solidFill>
                <a:latin typeface="Cabin"/>
                <a:ea typeface="Cabin"/>
                <a:cs typeface="Cabin"/>
                <a:sym typeface="Cabin"/>
              </a:rPr>
              <a:t>EJEMPLO:</a:t>
            </a:r>
            <a:endParaRPr sz="1200" b="0" i="0" u="none" strike="noStrike" cap="none">
              <a:solidFill>
                <a:srgbClr val="000000"/>
              </a:solidFill>
              <a:latin typeface="Arial"/>
              <a:ea typeface="Arial"/>
              <a:cs typeface="Arial"/>
              <a:sym typeface="Arial"/>
            </a:endParaRPr>
          </a:p>
        </p:txBody>
      </p:sp>
      <p:graphicFrame>
        <p:nvGraphicFramePr>
          <p:cNvPr id="1017" name="Google Shape;1017;g2b93100fb3e_0_1051"/>
          <p:cNvGraphicFramePr/>
          <p:nvPr/>
        </p:nvGraphicFramePr>
        <p:xfrm>
          <a:off x="1514694" y="5671544"/>
          <a:ext cx="6635950" cy="1274509"/>
        </p:xfrm>
        <a:graphic>
          <a:graphicData uri="http://schemas.openxmlformats.org/drawingml/2006/table">
            <a:tbl>
              <a:tblPr>
                <a:noFill/>
                <a:tableStyleId>{CB57FA32-A247-4876-B97F-2493AD9B3598}</a:tableStyleId>
              </a:tblPr>
              <a:tblGrid>
                <a:gridCol w="1526450">
                  <a:extLst>
                    <a:ext uri="{9D8B030D-6E8A-4147-A177-3AD203B41FA5}">
                      <a16:colId xmlns:a16="http://schemas.microsoft.com/office/drawing/2014/main" val="20000"/>
                    </a:ext>
                  </a:extLst>
                </a:gridCol>
                <a:gridCol w="2346575">
                  <a:extLst>
                    <a:ext uri="{9D8B030D-6E8A-4147-A177-3AD203B41FA5}">
                      <a16:colId xmlns:a16="http://schemas.microsoft.com/office/drawing/2014/main" val="20001"/>
                    </a:ext>
                  </a:extLst>
                </a:gridCol>
                <a:gridCol w="2762925">
                  <a:extLst>
                    <a:ext uri="{9D8B030D-6E8A-4147-A177-3AD203B41FA5}">
                      <a16:colId xmlns:a16="http://schemas.microsoft.com/office/drawing/2014/main" val="20002"/>
                    </a:ext>
                  </a:extLst>
                </a:gridCol>
              </a:tblGrid>
              <a:tr h="177575">
                <a:tc>
                  <a:txBody>
                    <a:bodyPr/>
                    <a:lstStyle/>
                    <a:p>
                      <a:pPr marL="0" marR="0" lvl="0" indent="0" algn="ctr" rtl="0">
                        <a:lnSpc>
                          <a:spcPct val="107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PROBLEMA</a:t>
                      </a:r>
                      <a:endParaRPr sz="1600" b="0" i="0" u="none" strike="noStrike" cap="none">
                        <a:solidFill>
                          <a:schemeClr val="dk1"/>
                        </a:solidFill>
                        <a:latin typeface="Cabin"/>
                        <a:ea typeface="Cabin"/>
                        <a:cs typeface="Cabin"/>
                        <a:sym typeface="Cabin"/>
                      </a:endParaRPr>
                    </a:p>
                  </a:txBody>
                  <a:tcPr marL="56500" marR="56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7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NECESIDAD</a:t>
                      </a:r>
                      <a:endParaRPr sz="1600" b="0" i="0" u="none" strike="noStrike" cap="none">
                        <a:solidFill>
                          <a:schemeClr val="dk1"/>
                        </a:solidFill>
                        <a:latin typeface="Cabin"/>
                        <a:ea typeface="Cabin"/>
                        <a:cs typeface="Cabin"/>
                        <a:sym typeface="Cabin"/>
                      </a:endParaRPr>
                    </a:p>
                  </a:txBody>
                  <a:tcPr marL="56500" marR="56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7000"/>
                        </a:lnSpc>
                        <a:spcBef>
                          <a:spcPts val="0"/>
                        </a:spcBef>
                        <a:spcAft>
                          <a:spcPts val="0"/>
                        </a:spcAft>
                        <a:buClr>
                          <a:srgbClr val="000000"/>
                        </a:buClr>
                        <a:buSzPts val="1600"/>
                        <a:buFont typeface="Arial"/>
                        <a:buNone/>
                      </a:pPr>
                      <a:r>
                        <a:rPr lang="es-CL" sz="1600" b="0" i="0" u="none" strike="noStrike" cap="none">
                          <a:solidFill>
                            <a:schemeClr val="dk1"/>
                          </a:solidFill>
                          <a:latin typeface="Cabin"/>
                          <a:ea typeface="Cabin"/>
                          <a:cs typeface="Cabin"/>
                          <a:sym typeface="Cabin"/>
                        </a:rPr>
                        <a:t>OPORTUNIDAD</a:t>
                      </a:r>
                      <a:endParaRPr sz="1600" b="0" i="0" u="none" strike="noStrike" cap="none">
                        <a:solidFill>
                          <a:schemeClr val="dk1"/>
                        </a:solidFill>
                        <a:latin typeface="Cabin"/>
                        <a:ea typeface="Cabin"/>
                        <a:cs typeface="Cabin"/>
                        <a:sym typeface="Cabin"/>
                      </a:endParaRPr>
                    </a:p>
                  </a:txBody>
                  <a:tcPr marL="56500" marR="5650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AD9E4"/>
                    </a:solidFill>
                  </a:tcPr>
                </a:tc>
                <a:extLst>
                  <a:ext uri="{0D108BD9-81ED-4DB2-BD59-A6C34878D82A}">
                    <a16:rowId xmlns:a16="http://schemas.microsoft.com/office/drawing/2014/main" val="10000"/>
                  </a:ext>
                </a:extLst>
              </a:tr>
              <a:tr h="186325">
                <a:tc>
                  <a:txBody>
                    <a:bodyPr/>
                    <a:lstStyle/>
                    <a:p>
                      <a:pPr marL="0" marR="0" lvl="0" indent="0" algn="ctr" rtl="0">
                        <a:lnSpc>
                          <a:spcPct val="107000"/>
                        </a:lnSpc>
                        <a:spcBef>
                          <a:spcPts val="0"/>
                        </a:spcBef>
                        <a:spcAft>
                          <a:spcPts val="0"/>
                        </a:spcAft>
                        <a:buClr>
                          <a:srgbClr val="000000"/>
                        </a:buClr>
                        <a:buSzPts val="1500"/>
                        <a:buFont typeface="Arial"/>
                        <a:buNone/>
                      </a:pPr>
                      <a:r>
                        <a:rPr lang="es-CL" sz="1600" b="0" i="0" u="none" strike="noStrike" cap="none">
                          <a:solidFill>
                            <a:schemeClr val="dk1"/>
                          </a:solidFill>
                          <a:latin typeface="Cabin"/>
                          <a:ea typeface="Cabin"/>
                          <a:cs typeface="Cabin"/>
                          <a:sym typeface="Cabin"/>
                        </a:rPr>
                        <a:t> Pocos negocios de comida para veganos.</a:t>
                      </a:r>
                      <a:endParaRPr sz="1600" b="0" i="0" u="none" strike="noStrike" cap="none">
                        <a:solidFill>
                          <a:schemeClr val="dk1"/>
                        </a:solidFill>
                        <a:latin typeface="Cabin"/>
                        <a:ea typeface="Cabin"/>
                        <a:cs typeface="Cabin"/>
                        <a:sym typeface="Cabin"/>
                      </a:endParaRPr>
                    </a:p>
                  </a:txBody>
                  <a:tcPr marL="56500" marR="5650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Clr>
                          <a:srgbClr val="000000"/>
                        </a:buClr>
                        <a:buSzPts val="1500"/>
                        <a:buFont typeface="Arial"/>
                        <a:buNone/>
                      </a:pPr>
                      <a:r>
                        <a:rPr lang="es-CL" sz="1600" b="0" i="0" u="none" strike="noStrike" cap="none">
                          <a:solidFill>
                            <a:schemeClr val="dk1"/>
                          </a:solidFill>
                          <a:latin typeface="Cabin"/>
                          <a:ea typeface="Cabin"/>
                          <a:cs typeface="Cabin"/>
                          <a:sym typeface="Cabin"/>
                        </a:rPr>
                        <a:t>Necesidad de mayor variedad de comida para los consumidores veganos.</a:t>
                      </a:r>
                      <a:endParaRPr sz="1600" b="0" i="0" u="none" strike="noStrike" cap="none">
                        <a:solidFill>
                          <a:schemeClr val="dk1"/>
                        </a:solidFill>
                        <a:latin typeface="Cabin"/>
                        <a:ea typeface="Cabin"/>
                        <a:cs typeface="Cabin"/>
                        <a:sym typeface="Cabin"/>
                      </a:endParaRPr>
                    </a:p>
                  </a:txBody>
                  <a:tcPr marL="56500" marR="5650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7000"/>
                        </a:lnSpc>
                        <a:spcBef>
                          <a:spcPts val="0"/>
                        </a:spcBef>
                        <a:spcAft>
                          <a:spcPts val="0"/>
                        </a:spcAft>
                        <a:buClr>
                          <a:srgbClr val="000000"/>
                        </a:buClr>
                        <a:buSzPts val="1500"/>
                        <a:buFont typeface="Arial"/>
                        <a:buNone/>
                      </a:pPr>
                      <a:r>
                        <a:rPr lang="es-CL" sz="1600" b="0" i="0" u="none" strike="noStrike" cap="none">
                          <a:solidFill>
                            <a:schemeClr val="dk1"/>
                          </a:solidFill>
                          <a:latin typeface="Cabin"/>
                          <a:ea typeface="Cabin"/>
                          <a:cs typeface="Cabin"/>
                          <a:sym typeface="Cabin"/>
                        </a:rPr>
                        <a:t>Los veganos necesitan nuevos espacios de venta y/o distribución porque no hay de variedad productos veganos.</a:t>
                      </a:r>
                      <a:endParaRPr sz="1600" b="0" i="0" u="none" strike="noStrike" cap="none">
                        <a:solidFill>
                          <a:schemeClr val="dk1"/>
                        </a:solidFill>
                        <a:latin typeface="Cabin"/>
                        <a:ea typeface="Cabin"/>
                        <a:cs typeface="Cabin"/>
                        <a:sym typeface="Cabin"/>
                      </a:endParaRPr>
                    </a:p>
                  </a:txBody>
                  <a:tcPr marL="56500" marR="5650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1018" name="Google Shape;1018;g2b93100fb3e_0_1051"/>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2b93100fb3e_0_1059"/>
          <p:cNvSpPr/>
          <p:nvPr/>
        </p:nvSpPr>
        <p:spPr>
          <a:xfrm>
            <a:off x="383484" y="2359330"/>
            <a:ext cx="6395700" cy="382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L" sz="1400" b="0" i="0" u="none" strike="noStrike" cap="none">
                <a:solidFill>
                  <a:srgbClr val="000000"/>
                </a:solidFill>
                <a:latin typeface="Cabin"/>
                <a:ea typeface="Cabin"/>
                <a:cs typeface="Cabin"/>
                <a:sym typeface="Cabin"/>
              </a:rPr>
              <a:t>Con su equipo complete la siguiente tabla:</a:t>
            </a:r>
            <a:endParaRPr sz="1400" b="0" i="0" u="none" strike="noStrike" cap="none">
              <a:solidFill>
                <a:srgbClr val="000000"/>
              </a:solidFill>
              <a:latin typeface="Cabin"/>
              <a:ea typeface="Cabin"/>
              <a:cs typeface="Cabin"/>
              <a:sym typeface="Cabin"/>
            </a:endParaRPr>
          </a:p>
        </p:txBody>
      </p:sp>
      <p:graphicFrame>
        <p:nvGraphicFramePr>
          <p:cNvPr id="1024" name="Google Shape;1024;g2b93100fb3e_0_1059"/>
          <p:cNvGraphicFramePr/>
          <p:nvPr/>
        </p:nvGraphicFramePr>
        <p:xfrm>
          <a:off x="270584" y="2817733"/>
          <a:ext cx="9502800" cy="2683900"/>
        </p:xfrm>
        <a:graphic>
          <a:graphicData uri="http://schemas.openxmlformats.org/drawingml/2006/table">
            <a:tbl>
              <a:tblPr>
                <a:noFill/>
                <a:tableStyleId>{CB57FA32-A247-4876-B97F-2493AD9B3598}</a:tableStyleId>
              </a:tblPr>
              <a:tblGrid>
                <a:gridCol w="3167600">
                  <a:extLst>
                    <a:ext uri="{9D8B030D-6E8A-4147-A177-3AD203B41FA5}">
                      <a16:colId xmlns:a16="http://schemas.microsoft.com/office/drawing/2014/main" val="20000"/>
                    </a:ext>
                  </a:extLst>
                </a:gridCol>
                <a:gridCol w="3167600">
                  <a:extLst>
                    <a:ext uri="{9D8B030D-6E8A-4147-A177-3AD203B41FA5}">
                      <a16:colId xmlns:a16="http://schemas.microsoft.com/office/drawing/2014/main" val="20001"/>
                    </a:ext>
                  </a:extLst>
                </a:gridCol>
                <a:gridCol w="3167600">
                  <a:extLst>
                    <a:ext uri="{9D8B030D-6E8A-4147-A177-3AD203B41FA5}">
                      <a16:colId xmlns:a16="http://schemas.microsoft.com/office/drawing/2014/main" val="20002"/>
                    </a:ext>
                  </a:extLst>
                </a:gridCol>
              </a:tblGrid>
              <a:tr h="330225">
                <a:tc>
                  <a:txBody>
                    <a:bodyPr/>
                    <a:lstStyle/>
                    <a:p>
                      <a:pPr marL="0" marR="0" lvl="0" indent="0" algn="ctr" rtl="0">
                        <a:lnSpc>
                          <a:spcPct val="100000"/>
                        </a:lnSpc>
                        <a:spcBef>
                          <a:spcPts val="0"/>
                        </a:spcBef>
                        <a:spcAft>
                          <a:spcPts val="0"/>
                        </a:spcAft>
                        <a:buClr>
                          <a:srgbClr val="000000"/>
                        </a:buClr>
                        <a:buSzPts val="1800"/>
                        <a:buFont typeface="Arial"/>
                        <a:buNone/>
                      </a:pPr>
                      <a:r>
                        <a:rPr lang="es-CL" sz="1600" u="none" strike="noStrike" cap="none">
                          <a:solidFill>
                            <a:schemeClr val="lt1"/>
                          </a:solidFill>
                          <a:latin typeface="Arvo"/>
                          <a:ea typeface="Arvo"/>
                          <a:cs typeface="Arvo"/>
                          <a:sym typeface="Arvo"/>
                        </a:rPr>
                        <a:t>PROBLEMA</a:t>
                      </a:r>
                      <a:endParaRPr sz="1600" u="none" strike="noStrike" cap="none">
                        <a:solidFill>
                          <a:schemeClr val="lt1"/>
                        </a:solidFill>
                        <a:latin typeface="Arvo"/>
                        <a:ea typeface="Arvo"/>
                        <a:cs typeface="Arvo"/>
                        <a:sym typeface="Arvo"/>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7F7F7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s-CL" sz="1600" u="none" strike="noStrike" cap="none">
                          <a:solidFill>
                            <a:schemeClr val="lt1"/>
                          </a:solidFill>
                          <a:latin typeface="Arvo"/>
                          <a:ea typeface="Arvo"/>
                          <a:cs typeface="Arvo"/>
                          <a:sym typeface="Arvo"/>
                        </a:rPr>
                        <a:t>NECESIDAD</a:t>
                      </a:r>
                      <a:endParaRPr sz="1600" u="none" strike="noStrike" cap="none">
                        <a:solidFill>
                          <a:schemeClr val="lt1"/>
                        </a:solidFill>
                        <a:latin typeface="Arvo"/>
                        <a:ea typeface="Arvo"/>
                        <a:cs typeface="Arvo"/>
                        <a:sym typeface="Arvo"/>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7F7F7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s-CL" sz="1600" u="none" strike="noStrike" cap="none">
                          <a:solidFill>
                            <a:schemeClr val="lt1"/>
                          </a:solidFill>
                          <a:latin typeface="Arvo"/>
                          <a:ea typeface="Arvo"/>
                          <a:cs typeface="Arvo"/>
                          <a:sym typeface="Arvo"/>
                        </a:rPr>
                        <a:t>OPORTUNIDAD</a:t>
                      </a:r>
                      <a:endParaRPr sz="1600" u="none" strike="noStrike" cap="none">
                        <a:solidFill>
                          <a:schemeClr val="lt1"/>
                        </a:solidFill>
                        <a:latin typeface="Arvo"/>
                        <a:ea typeface="Arvo"/>
                        <a:cs typeface="Arvo"/>
                        <a:sym typeface="Arvo"/>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7F7F7F"/>
                    </a:solidFill>
                  </a:tcPr>
                </a:tc>
                <a:extLst>
                  <a:ext uri="{0D108BD9-81ED-4DB2-BD59-A6C34878D82A}">
                    <a16:rowId xmlns:a16="http://schemas.microsoft.com/office/drawing/2014/main" val="10000"/>
                  </a:ext>
                </a:extLst>
              </a:tr>
              <a:tr h="520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extLst>
                  <a:ext uri="{0D108BD9-81ED-4DB2-BD59-A6C34878D82A}">
                    <a16:rowId xmlns:a16="http://schemas.microsoft.com/office/drawing/2014/main" val="10001"/>
                  </a:ext>
                </a:extLst>
              </a:tr>
              <a:tr h="492925">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extLst>
                  <a:ext uri="{0D108BD9-81ED-4DB2-BD59-A6C34878D82A}">
                    <a16:rowId xmlns:a16="http://schemas.microsoft.com/office/drawing/2014/main" val="10002"/>
                  </a:ext>
                </a:extLst>
              </a:tr>
              <a:tr h="4633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extLst>
                  <a:ext uri="{0D108BD9-81ED-4DB2-BD59-A6C34878D82A}">
                    <a16:rowId xmlns:a16="http://schemas.microsoft.com/office/drawing/2014/main" val="10003"/>
                  </a:ext>
                </a:extLst>
              </a:tr>
              <a:tr h="443625">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extLst>
                  <a:ext uri="{0D108BD9-81ED-4DB2-BD59-A6C34878D82A}">
                    <a16:rowId xmlns:a16="http://schemas.microsoft.com/office/drawing/2014/main" val="10004"/>
                  </a:ext>
                </a:extLst>
              </a:tr>
              <a:tr h="433775">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Cabin"/>
                        <a:ea typeface="Cabin"/>
                        <a:cs typeface="Cabin"/>
                        <a:sym typeface="Cabin"/>
                      </a:endParaRPr>
                    </a:p>
                  </a:txBody>
                  <a:tcPr marL="56500" marR="56500" marT="38700" marB="38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AD9E4"/>
                    </a:solidFill>
                  </a:tcPr>
                </a:tc>
                <a:extLst>
                  <a:ext uri="{0D108BD9-81ED-4DB2-BD59-A6C34878D82A}">
                    <a16:rowId xmlns:a16="http://schemas.microsoft.com/office/drawing/2014/main" val="10005"/>
                  </a:ext>
                </a:extLst>
              </a:tr>
            </a:tbl>
          </a:graphicData>
        </a:graphic>
      </p:graphicFrame>
      <p:sp>
        <p:nvSpPr>
          <p:cNvPr id="1025" name="Google Shape;1025;g2b93100fb3e_0_1059"/>
          <p:cNvSpPr txBox="1"/>
          <p:nvPr/>
        </p:nvSpPr>
        <p:spPr>
          <a:xfrm>
            <a:off x="270579" y="1244031"/>
            <a:ext cx="6149100" cy="10722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000000"/>
                </a:solidFill>
                <a:latin typeface="Arvo"/>
                <a:ea typeface="Arvo"/>
                <a:cs typeface="Arvo"/>
                <a:sym typeface="Arvo"/>
              </a:rPr>
              <a:t>ACTIVIDAD</a:t>
            </a:r>
            <a:endParaRPr sz="1400" b="0" i="0" u="none" strike="noStrike" cap="none">
              <a:solidFill>
                <a:srgbClr val="000000"/>
              </a:solidFill>
              <a:latin typeface="Arvo"/>
              <a:ea typeface="Arvo"/>
              <a:cs typeface="Arvo"/>
              <a:sym typeface="Arvo"/>
            </a:endParaRPr>
          </a:p>
        </p:txBody>
      </p:sp>
      <p:sp>
        <p:nvSpPr>
          <p:cNvPr id="1026" name="Google Shape;1026;g2b93100fb3e_0_1059"/>
          <p:cNvSpPr txBox="1"/>
          <p:nvPr/>
        </p:nvSpPr>
        <p:spPr>
          <a:xfrm>
            <a:off x="270579" y="1674509"/>
            <a:ext cx="6149100" cy="4746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1600"/>
              </a:spcAft>
              <a:buNone/>
            </a:pPr>
            <a:r>
              <a:rPr lang="es-CL" sz="2200" b="1" i="0" u="none" strike="noStrike" cap="none">
                <a:solidFill>
                  <a:srgbClr val="9B9B9B"/>
                </a:solidFill>
                <a:latin typeface="Arvo"/>
                <a:ea typeface="Arvo"/>
                <a:cs typeface="Arvo"/>
                <a:sym typeface="Arvo"/>
              </a:rPr>
              <a:t>IDENTIFICANDO OPORTUNIDADES</a:t>
            </a:r>
            <a:endParaRPr sz="1400" b="0" i="0" u="none" strike="noStrike" cap="none">
              <a:solidFill>
                <a:srgbClr val="9B9B9B"/>
              </a:solidFill>
              <a:latin typeface="Arvo"/>
              <a:ea typeface="Arvo"/>
              <a:cs typeface="Arvo"/>
              <a:sym typeface="Arvo"/>
            </a:endParaRPr>
          </a:p>
        </p:txBody>
      </p:sp>
      <p:sp>
        <p:nvSpPr>
          <p:cNvPr id="1027" name="Google Shape;1027;g2b93100fb3e_0_1059"/>
          <p:cNvSpPr/>
          <p:nvPr/>
        </p:nvSpPr>
        <p:spPr>
          <a:xfrm>
            <a:off x="270600" y="5978375"/>
            <a:ext cx="9502800" cy="1493400"/>
          </a:xfrm>
          <a:prstGeom prst="rect">
            <a:avLst/>
          </a:prstGeom>
          <a:noFill/>
          <a:ln w="28575" cap="flat" cmpd="sng">
            <a:solidFill>
              <a:srgbClr val="8AD9E4"/>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2000" b="0" i="0" u="none" strike="noStrike" cap="none">
                <a:solidFill>
                  <a:schemeClr val="dk1"/>
                </a:solidFill>
                <a:latin typeface="Cabin"/>
                <a:ea typeface="Cabin"/>
                <a:cs typeface="Cabin"/>
                <a:sym typeface="Cabin"/>
              </a:rPr>
              <a:t>La redacción de una oportunidad debe contener:</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s-CL" sz="2000" b="0" i="0" u="none" strike="noStrike" cap="none">
                <a:solidFill>
                  <a:schemeClr val="dk1"/>
                </a:solidFill>
                <a:highlight>
                  <a:srgbClr val="8AD9E4"/>
                </a:highlight>
                <a:latin typeface="Cabin"/>
                <a:ea typeface="Cabin"/>
                <a:cs typeface="Cabin"/>
                <a:sym typeface="Cabin"/>
              </a:rPr>
              <a:t>(La persona)________(verbo: necesita, desea, quiere, busca)____________ contexto)__________(porque/para)_________</a:t>
            </a:r>
            <a:endParaRPr sz="1400" b="0" i="0" u="none" strike="noStrike" cap="none">
              <a:solidFill>
                <a:srgbClr val="000000"/>
              </a:solidFill>
              <a:latin typeface="Arial"/>
              <a:ea typeface="Arial"/>
              <a:cs typeface="Arial"/>
              <a:sym typeface="Arial"/>
            </a:endParaRPr>
          </a:p>
        </p:txBody>
      </p:sp>
      <p:pic>
        <p:nvPicPr>
          <p:cNvPr id="1028" name="Google Shape;1028;g2b93100fb3e_0_1059"/>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5D53E"/>
        </a:solidFill>
        <a:effectLst/>
      </p:bgPr>
    </p:bg>
    <p:spTree>
      <p:nvGrpSpPr>
        <p:cNvPr id="1" name="Shape 228"/>
        <p:cNvGrpSpPr/>
        <p:nvPr/>
      </p:nvGrpSpPr>
      <p:grpSpPr>
        <a:xfrm>
          <a:off x="0" y="0"/>
          <a:ext cx="0" cy="0"/>
          <a:chOff x="0" y="0"/>
          <a:chExt cx="0" cy="0"/>
        </a:xfrm>
      </p:grpSpPr>
      <p:sp>
        <p:nvSpPr>
          <p:cNvPr id="229" name="Google Shape;229;g2b93100fb3e_0_30"/>
          <p:cNvSpPr/>
          <p:nvPr/>
        </p:nvSpPr>
        <p:spPr>
          <a:xfrm>
            <a:off x="-126340" y="1806000"/>
            <a:ext cx="10246800" cy="6126900"/>
          </a:xfrm>
          <a:prstGeom prst="rect">
            <a:avLst/>
          </a:prstGeom>
          <a:solidFill>
            <a:srgbClr val="FFFFFF"/>
          </a:solidFill>
          <a:ln>
            <a:noFill/>
          </a:ln>
        </p:spPr>
        <p:txBody>
          <a:bodyPr spcFirstLastPara="1" wrap="square" lIns="23500" tIns="23500" rIns="23500" bIns="23500" anchor="ctr" anchorCtr="0">
            <a:noAutofit/>
          </a:bodyPr>
          <a:lstStyle/>
          <a:p>
            <a:pPr marL="0" marR="0" lvl="0" indent="0" algn="ctr" rtl="0">
              <a:lnSpc>
                <a:spcPct val="100000"/>
              </a:lnSpc>
              <a:spcBef>
                <a:spcPts val="0"/>
              </a:spcBef>
              <a:spcAft>
                <a:spcPts val="0"/>
              </a:spcAft>
              <a:buClr>
                <a:srgbClr val="000000"/>
              </a:buClr>
              <a:buSzPts val="1100"/>
              <a:buFont typeface="Helvetica Neue"/>
              <a:buNone/>
            </a:pPr>
            <a:endParaRPr sz="1100" b="0" i="0" u="none" strike="noStrike" cap="none">
              <a:solidFill>
                <a:srgbClr val="FFFFFF"/>
              </a:solidFill>
              <a:latin typeface="Helvetica Neue"/>
              <a:ea typeface="Helvetica Neue"/>
              <a:cs typeface="Helvetica Neue"/>
              <a:sym typeface="Helvetica Neue"/>
            </a:endParaRPr>
          </a:p>
        </p:txBody>
      </p:sp>
      <p:sp>
        <p:nvSpPr>
          <p:cNvPr id="230" name="Google Shape;230;g2b93100fb3e_0_30"/>
          <p:cNvSpPr txBox="1"/>
          <p:nvPr/>
        </p:nvSpPr>
        <p:spPr>
          <a:xfrm>
            <a:off x="6282731" y="1782746"/>
            <a:ext cx="62700" cy="139800"/>
          </a:xfrm>
          <a:prstGeom prst="rect">
            <a:avLst/>
          </a:prstGeom>
          <a:noFill/>
          <a:ln>
            <a:noFill/>
          </a:ln>
        </p:spPr>
        <p:txBody>
          <a:bodyPr spcFirstLastPara="1" wrap="square" lIns="23500" tIns="23500" rIns="23500" bIns="23500" anchor="ctr" anchorCtr="0">
            <a:spAutoFit/>
          </a:bodyPr>
          <a:lstStyle/>
          <a:p>
            <a:pPr marL="0" marR="0" lvl="0" indent="0" algn="l" rtl="0">
              <a:lnSpc>
                <a:spcPct val="100000"/>
              </a:lnSpc>
              <a:spcBef>
                <a:spcPts val="0"/>
              </a:spcBef>
              <a:spcAft>
                <a:spcPts val="0"/>
              </a:spcAft>
              <a:buClr>
                <a:srgbClr val="000000"/>
              </a:buClr>
              <a:buSzPts val="600"/>
              <a:buFont typeface="Times"/>
              <a:buNone/>
            </a:pPr>
            <a:r>
              <a:rPr lang="es-CL" sz="600" b="0" i="0" u="none" strike="noStrike" cap="none">
                <a:solidFill>
                  <a:srgbClr val="000000"/>
                </a:solidFill>
                <a:latin typeface="Times"/>
                <a:ea typeface="Times"/>
                <a:cs typeface="Times"/>
                <a:sym typeface="Times"/>
              </a:rPr>
              <a:t> </a:t>
            </a:r>
            <a:endParaRPr sz="600"/>
          </a:p>
        </p:txBody>
      </p:sp>
      <p:pic>
        <p:nvPicPr>
          <p:cNvPr id="231" name="Google Shape;231;g2b93100fb3e_0_30" descr="Imagen"/>
          <p:cNvPicPr preferRelativeResize="0"/>
          <p:nvPr/>
        </p:nvPicPr>
        <p:blipFill rotWithShape="1">
          <a:blip r:embed="rId3">
            <a:alphaModFix/>
          </a:blip>
          <a:srcRect/>
          <a:stretch/>
        </p:blipFill>
        <p:spPr>
          <a:xfrm>
            <a:off x="1123393" y="874437"/>
            <a:ext cx="1188446" cy="362391"/>
          </a:xfrm>
          <a:prstGeom prst="rect">
            <a:avLst/>
          </a:prstGeom>
          <a:noFill/>
          <a:ln>
            <a:noFill/>
          </a:ln>
        </p:spPr>
      </p:pic>
      <p:sp>
        <p:nvSpPr>
          <p:cNvPr id="232" name="Google Shape;232;g2b93100fb3e_0_30"/>
          <p:cNvSpPr txBox="1"/>
          <p:nvPr/>
        </p:nvSpPr>
        <p:spPr>
          <a:xfrm>
            <a:off x="1554143" y="1949538"/>
            <a:ext cx="62700" cy="139800"/>
          </a:xfrm>
          <a:prstGeom prst="rect">
            <a:avLst/>
          </a:prstGeom>
          <a:noFill/>
          <a:ln>
            <a:noFill/>
          </a:ln>
        </p:spPr>
        <p:txBody>
          <a:bodyPr spcFirstLastPara="1" wrap="square" lIns="23500" tIns="23500" rIns="23500" bIns="23500" anchor="ctr" anchorCtr="0">
            <a:spAutoFit/>
          </a:bodyPr>
          <a:lstStyle/>
          <a:p>
            <a:pPr marL="0" marR="0" lvl="0" indent="0" algn="l" rtl="0">
              <a:lnSpc>
                <a:spcPct val="100000"/>
              </a:lnSpc>
              <a:spcBef>
                <a:spcPts val="0"/>
              </a:spcBef>
              <a:spcAft>
                <a:spcPts val="0"/>
              </a:spcAft>
              <a:buClr>
                <a:srgbClr val="000000"/>
              </a:buClr>
              <a:buSzPts val="600"/>
              <a:buFont typeface="Times"/>
              <a:buNone/>
            </a:pPr>
            <a:r>
              <a:rPr lang="es-CL" sz="600" b="0" i="0" u="none" strike="noStrike" cap="none">
                <a:solidFill>
                  <a:srgbClr val="000000"/>
                </a:solidFill>
                <a:latin typeface="Times"/>
                <a:ea typeface="Times"/>
                <a:cs typeface="Times"/>
                <a:sym typeface="Times"/>
              </a:rPr>
              <a:t> </a:t>
            </a:r>
            <a:endParaRPr sz="600"/>
          </a:p>
        </p:txBody>
      </p:sp>
      <p:sp>
        <p:nvSpPr>
          <p:cNvPr id="233" name="Google Shape;233;g2b93100fb3e_0_30"/>
          <p:cNvSpPr txBox="1"/>
          <p:nvPr/>
        </p:nvSpPr>
        <p:spPr>
          <a:xfrm>
            <a:off x="1271014" y="-451953"/>
            <a:ext cx="966600" cy="216900"/>
          </a:xfrm>
          <a:prstGeom prst="rect">
            <a:avLst/>
          </a:prstGeom>
          <a:noFill/>
          <a:ln>
            <a:noFill/>
          </a:ln>
        </p:spPr>
        <p:txBody>
          <a:bodyPr spcFirstLastPara="1" wrap="square" lIns="23500" tIns="23500" rIns="23500" bIns="23500" anchor="ctr" anchorCtr="0">
            <a:spAutoFit/>
          </a:bodyPr>
          <a:lstStyle/>
          <a:p>
            <a:pPr marL="0" marR="0" lvl="0" indent="0" algn="ctr" rtl="0">
              <a:lnSpc>
                <a:spcPct val="100000"/>
              </a:lnSpc>
              <a:spcBef>
                <a:spcPts val="0"/>
              </a:spcBef>
              <a:spcAft>
                <a:spcPts val="0"/>
              </a:spcAft>
              <a:buClr>
                <a:srgbClr val="FFFFFF"/>
              </a:buClr>
              <a:buSzPts val="1100"/>
              <a:buFont typeface="Montserrat"/>
              <a:buNone/>
            </a:pPr>
            <a:r>
              <a:rPr lang="es-CL" sz="1100" b="1" i="0" u="none" strike="noStrike" cap="none">
                <a:solidFill>
                  <a:srgbClr val="FFFFFF"/>
                </a:solidFill>
                <a:latin typeface="Montserrat"/>
                <a:ea typeface="Montserrat"/>
                <a:cs typeface="Montserrat"/>
                <a:sym typeface="Montserrat"/>
              </a:rPr>
              <a:t>JORNADA</a:t>
            </a:r>
            <a:endParaRPr sz="600"/>
          </a:p>
        </p:txBody>
      </p:sp>
      <p:sp>
        <p:nvSpPr>
          <p:cNvPr id="234" name="Google Shape;234;g2b93100fb3e_0_30"/>
          <p:cNvSpPr txBox="1">
            <a:spLocks noGrp="1"/>
          </p:cNvSpPr>
          <p:nvPr>
            <p:ph type="subTitle" idx="4294967295"/>
          </p:nvPr>
        </p:nvSpPr>
        <p:spPr>
          <a:xfrm>
            <a:off x="2839484" y="1009029"/>
            <a:ext cx="6062700" cy="411000"/>
          </a:xfrm>
          <a:prstGeom prst="rect">
            <a:avLst/>
          </a:prstGeom>
          <a:noFill/>
          <a:ln>
            <a:noFill/>
          </a:ln>
        </p:spPr>
        <p:txBody>
          <a:bodyPr spcFirstLastPara="1" wrap="square" lIns="23500" tIns="23500" rIns="23500" bIns="23500" anchor="b" anchorCtr="0">
            <a:normAutofit lnSpcReduction="20000"/>
          </a:bodyPr>
          <a:lstStyle/>
          <a:p>
            <a:pPr marL="0" marR="0" lvl="0" indent="0" algn="r" rtl="0">
              <a:lnSpc>
                <a:spcPct val="100000"/>
              </a:lnSpc>
              <a:spcBef>
                <a:spcPts val="0"/>
              </a:spcBef>
              <a:spcAft>
                <a:spcPts val="0"/>
              </a:spcAft>
              <a:buClr>
                <a:srgbClr val="FFFFFF"/>
              </a:buClr>
              <a:buSzPts val="1400"/>
              <a:buFont typeface="Montserrat Light"/>
              <a:buNone/>
            </a:pPr>
            <a:r>
              <a:rPr lang="es-CL" sz="1400">
                <a:latin typeface="Montserrat Light"/>
                <a:ea typeface="Montserrat Light"/>
                <a:cs typeface="Montserrat Light"/>
                <a:sym typeface="Montserrat Light"/>
              </a:rPr>
              <a:t>CALENDARIO</a:t>
            </a:r>
            <a:r>
              <a:rPr lang="es-CL" sz="1400" b="0" i="0" u="none" strike="noStrike" cap="none">
                <a:solidFill>
                  <a:srgbClr val="FFFFFF"/>
                </a:solidFill>
                <a:latin typeface="Montserrat Light"/>
                <a:ea typeface="Montserrat Light"/>
                <a:cs typeface="Montserrat Light"/>
                <a:sym typeface="Montserrat Light"/>
              </a:rPr>
              <a:t> </a:t>
            </a:r>
            <a:r>
              <a:rPr lang="es-CL" sz="1400" b="1">
                <a:latin typeface="Montserrat"/>
                <a:ea typeface="Montserrat"/>
                <a:cs typeface="Montserrat"/>
                <a:sym typeface="Montserrat"/>
              </a:rPr>
              <a:t>RUTA EXTRACURRICULAR 2024</a:t>
            </a:r>
            <a:endParaRPr/>
          </a:p>
        </p:txBody>
      </p:sp>
      <p:pic>
        <p:nvPicPr>
          <p:cNvPr id="235" name="Google Shape;235;g2b93100fb3e_0_30" descr="Imagen que contiene Escala de tiempo&#10;&#10;Descripción generada automáticamente"/>
          <p:cNvPicPr preferRelativeResize="0"/>
          <p:nvPr/>
        </p:nvPicPr>
        <p:blipFill rotWithShape="1">
          <a:blip r:embed="rId4">
            <a:alphaModFix/>
          </a:blip>
          <a:srcRect l="4342" t="45859" b="25426"/>
          <a:stretch/>
        </p:blipFill>
        <p:spPr>
          <a:xfrm>
            <a:off x="588740" y="2400015"/>
            <a:ext cx="8816501" cy="1833789"/>
          </a:xfrm>
          <a:prstGeom prst="rect">
            <a:avLst/>
          </a:prstGeom>
          <a:noFill/>
          <a:ln>
            <a:noFill/>
          </a:ln>
        </p:spPr>
      </p:pic>
      <p:cxnSp>
        <p:nvCxnSpPr>
          <p:cNvPr id="236" name="Google Shape;236;g2b93100fb3e_0_30"/>
          <p:cNvCxnSpPr/>
          <p:nvPr/>
        </p:nvCxnSpPr>
        <p:spPr>
          <a:xfrm>
            <a:off x="259681" y="6757076"/>
            <a:ext cx="9540300" cy="0"/>
          </a:xfrm>
          <a:prstGeom prst="straightConnector1">
            <a:avLst/>
          </a:prstGeom>
          <a:noFill/>
          <a:ln w="57150" cap="flat" cmpd="sng">
            <a:solidFill>
              <a:srgbClr val="A2C666"/>
            </a:solidFill>
            <a:prstDash val="solid"/>
            <a:round/>
            <a:headEnd type="none" w="sm" len="sm"/>
            <a:tailEnd type="none" w="sm" len="sm"/>
          </a:ln>
        </p:spPr>
      </p:cxnSp>
      <p:sp>
        <p:nvSpPr>
          <p:cNvPr id="237" name="Google Shape;237;g2b93100fb3e_0_30"/>
          <p:cNvSpPr/>
          <p:nvPr/>
        </p:nvSpPr>
        <p:spPr>
          <a:xfrm>
            <a:off x="-613071" y="5364636"/>
            <a:ext cx="4086000" cy="4099500"/>
          </a:xfrm>
          <a:prstGeom prst="ellipse">
            <a:avLst/>
          </a:prstGeom>
          <a:solidFill>
            <a:srgbClr val="C2D546"/>
          </a:solidFill>
          <a:ln>
            <a:noFill/>
          </a:ln>
        </p:spPr>
        <p:txBody>
          <a:bodyPr spcFirstLastPara="1" wrap="square" lIns="42300" tIns="21150" rIns="42300" bIns="21150" anchor="ctr" anchorCtr="0">
            <a:noAutofit/>
          </a:bodyPr>
          <a:lstStyle/>
          <a:p>
            <a:pPr marL="0" marR="0" lvl="0" indent="0" algn="ctr" rtl="0">
              <a:lnSpc>
                <a:spcPct val="100000"/>
              </a:lnSpc>
              <a:spcBef>
                <a:spcPts val="0"/>
              </a:spcBef>
              <a:spcAft>
                <a:spcPts val="0"/>
              </a:spcAft>
              <a:buClr>
                <a:srgbClr val="FFFFFF"/>
              </a:buClr>
              <a:buSzPts val="1300"/>
              <a:buFont typeface="Helvetica Neue"/>
              <a:buNone/>
            </a:pPr>
            <a:endParaRPr sz="1300" b="0" i="0" u="none" strike="noStrike" cap="none">
              <a:solidFill>
                <a:schemeClr val="lt1"/>
              </a:solidFill>
              <a:latin typeface="Helvetica Neue"/>
              <a:ea typeface="Helvetica Neue"/>
              <a:cs typeface="Helvetica Neue"/>
              <a:sym typeface="Helvetica Neue"/>
            </a:endParaRPr>
          </a:p>
        </p:txBody>
      </p:sp>
      <p:sp>
        <p:nvSpPr>
          <p:cNvPr id="238" name="Google Shape;238;g2b93100fb3e_0_30"/>
          <p:cNvSpPr txBox="1"/>
          <p:nvPr/>
        </p:nvSpPr>
        <p:spPr>
          <a:xfrm>
            <a:off x="196906" y="6103501"/>
            <a:ext cx="2483100" cy="1397400"/>
          </a:xfrm>
          <a:prstGeom prst="rect">
            <a:avLst/>
          </a:prstGeom>
          <a:noFill/>
          <a:ln>
            <a:noFill/>
          </a:ln>
        </p:spPr>
        <p:txBody>
          <a:bodyPr spcFirstLastPara="1" wrap="square" lIns="42300" tIns="21150" rIns="42300" bIns="21150" anchor="t" anchorCtr="0">
            <a:spAutoFit/>
          </a:bodyPr>
          <a:lstStyle/>
          <a:p>
            <a:pPr marL="0" marR="0" lvl="0" indent="0" algn="ctr" rtl="0">
              <a:lnSpc>
                <a:spcPct val="100000"/>
              </a:lnSpc>
              <a:spcBef>
                <a:spcPts val="0"/>
              </a:spcBef>
              <a:spcAft>
                <a:spcPts val="0"/>
              </a:spcAft>
              <a:buClr>
                <a:schemeClr val="dk1"/>
              </a:buClr>
              <a:buSzPts val="1300"/>
              <a:buFont typeface="Arial"/>
              <a:buNone/>
            </a:pPr>
            <a:r>
              <a:rPr lang="es-CL" sz="1300" b="1" i="1" u="none" strike="noStrike" cap="none">
                <a:solidFill>
                  <a:srgbClr val="FFFFFF"/>
                </a:solidFill>
                <a:latin typeface="Arial"/>
                <a:ea typeface="Arial"/>
                <a:cs typeface="Arial"/>
                <a:sym typeface="Arial"/>
              </a:rPr>
              <a:t>Fechas tentativas de </a:t>
            </a:r>
            <a:r>
              <a:rPr lang="es-CL" sz="2500" b="1" i="0" u="none" strike="noStrike" cap="none">
                <a:solidFill>
                  <a:srgbClr val="FFFFFF"/>
                </a:solidFill>
                <a:latin typeface="Arial"/>
                <a:ea typeface="Arial"/>
                <a:cs typeface="Arial"/>
                <a:sym typeface="Arial"/>
              </a:rPr>
              <a:t>Lanzamiento Convocatorias</a:t>
            </a:r>
            <a:endParaRPr sz="500">
              <a:solidFill>
                <a:srgbClr val="FFFFFF"/>
              </a:solidFill>
            </a:endParaRPr>
          </a:p>
          <a:p>
            <a:pPr marL="0" marR="0" lvl="0" indent="0" algn="ctr" rtl="0">
              <a:lnSpc>
                <a:spcPct val="100000"/>
              </a:lnSpc>
              <a:spcBef>
                <a:spcPts val="0"/>
              </a:spcBef>
              <a:spcAft>
                <a:spcPts val="0"/>
              </a:spcAft>
              <a:buClr>
                <a:schemeClr val="dk1"/>
              </a:buClr>
              <a:buSzPts val="2700"/>
              <a:buFont typeface="Arial"/>
              <a:buNone/>
            </a:pPr>
            <a:r>
              <a:rPr lang="es-CL" sz="2500" b="1" i="0" u="none" strike="noStrike" cap="none">
                <a:solidFill>
                  <a:srgbClr val="FFFFFF"/>
                </a:solidFill>
                <a:latin typeface="Arial"/>
                <a:ea typeface="Arial"/>
                <a:cs typeface="Arial"/>
                <a:sym typeface="Arial"/>
              </a:rPr>
              <a:t>2024</a:t>
            </a:r>
            <a:endParaRPr sz="500">
              <a:solidFill>
                <a:srgbClr val="FFFFFF"/>
              </a:solidFill>
            </a:endParaRPr>
          </a:p>
        </p:txBody>
      </p:sp>
      <p:grpSp>
        <p:nvGrpSpPr>
          <p:cNvPr id="239" name="Google Shape;239;g2b93100fb3e_0_30"/>
          <p:cNvGrpSpPr/>
          <p:nvPr/>
        </p:nvGrpSpPr>
        <p:grpSpPr>
          <a:xfrm>
            <a:off x="1265475" y="3905865"/>
            <a:ext cx="1715976" cy="321325"/>
            <a:chOff x="2532271" y="5600331"/>
            <a:chExt cx="3434700" cy="469498"/>
          </a:xfrm>
        </p:grpSpPr>
        <p:cxnSp>
          <p:nvCxnSpPr>
            <p:cNvPr id="240" name="Google Shape;240;g2b93100fb3e_0_30"/>
            <p:cNvCxnSpPr/>
            <p:nvPr/>
          </p:nvCxnSpPr>
          <p:spPr>
            <a:xfrm>
              <a:off x="2532271" y="5600331"/>
              <a:ext cx="3434700" cy="0"/>
            </a:xfrm>
            <a:prstGeom prst="straightConnector1">
              <a:avLst/>
            </a:prstGeom>
            <a:noFill/>
            <a:ln w="57150" cap="flat" cmpd="sng">
              <a:solidFill>
                <a:srgbClr val="00B0F0"/>
              </a:solidFill>
              <a:prstDash val="solid"/>
              <a:round/>
              <a:headEnd type="none" w="sm" len="sm"/>
              <a:tailEnd type="none" w="sm" len="sm"/>
            </a:ln>
          </p:spPr>
        </p:cxnSp>
        <p:sp>
          <p:nvSpPr>
            <p:cNvPr id="241" name="Google Shape;241;g2b93100fb3e_0_30"/>
            <p:cNvSpPr txBox="1"/>
            <p:nvPr/>
          </p:nvSpPr>
          <p:spPr>
            <a:xfrm>
              <a:off x="2596037" y="5669929"/>
              <a:ext cx="3335700" cy="399900"/>
            </a:xfrm>
            <a:prstGeom prst="rect">
              <a:avLst/>
            </a:prstGeom>
            <a:noFill/>
            <a:ln>
              <a:noFill/>
            </a:ln>
          </p:spPr>
          <p:txBody>
            <a:bodyPr spcFirstLastPara="1" wrap="square" lIns="42300" tIns="21150" rIns="42300" bIns="21150" anchor="t" anchorCtr="0">
              <a:spAutoFit/>
            </a:bodyPr>
            <a:lstStyle/>
            <a:p>
              <a:pPr marL="0" marR="0" lvl="0" indent="0" algn="ctr" rtl="0">
                <a:lnSpc>
                  <a:spcPct val="100000"/>
                </a:lnSpc>
                <a:spcBef>
                  <a:spcPts val="0"/>
                </a:spcBef>
                <a:spcAft>
                  <a:spcPts val="0"/>
                </a:spcAft>
                <a:buClr>
                  <a:srgbClr val="00B0F0"/>
                </a:buClr>
                <a:buSzPts val="1500"/>
                <a:buFont typeface="Calibri"/>
                <a:buNone/>
              </a:pPr>
              <a:r>
                <a:rPr lang="es-CL" sz="1500" b="1" i="0" u="none" strike="noStrike" cap="none">
                  <a:solidFill>
                    <a:srgbClr val="00B0F0"/>
                  </a:solidFill>
                  <a:latin typeface="Calibri"/>
                  <a:ea typeface="Calibri"/>
                  <a:cs typeface="Calibri"/>
                  <a:sym typeface="Calibri"/>
                </a:rPr>
                <a:t>PREINCUBACIÓN</a:t>
              </a:r>
              <a:endParaRPr sz="600"/>
            </a:p>
          </p:txBody>
        </p:sp>
      </p:grpSp>
      <p:cxnSp>
        <p:nvCxnSpPr>
          <p:cNvPr id="242" name="Google Shape;242;g2b93100fb3e_0_30"/>
          <p:cNvCxnSpPr/>
          <p:nvPr/>
        </p:nvCxnSpPr>
        <p:spPr>
          <a:xfrm>
            <a:off x="6125528" y="5085460"/>
            <a:ext cx="2283900" cy="0"/>
          </a:xfrm>
          <a:prstGeom prst="straightConnector1">
            <a:avLst/>
          </a:prstGeom>
          <a:noFill/>
          <a:ln w="57150" cap="flat" cmpd="sng">
            <a:solidFill>
              <a:srgbClr val="71BCAF"/>
            </a:solidFill>
            <a:prstDash val="solid"/>
            <a:round/>
            <a:headEnd type="none" w="sm" len="sm"/>
            <a:tailEnd type="none" w="sm" len="sm"/>
          </a:ln>
        </p:spPr>
      </p:cxnSp>
      <p:grpSp>
        <p:nvGrpSpPr>
          <p:cNvPr id="243" name="Google Shape;243;g2b93100fb3e_0_30"/>
          <p:cNvGrpSpPr/>
          <p:nvPr/>
        </p:nvGrpSpPr>
        <p:grpSpPr>
          <a:xfrm>
            <a:off x="2237259" y="4373348"/>
            <a:ext cx="3751729" cy="1184385"/>
            <a:chOff x="3786585" y="6080490"/>
            <a:chExt cx="6735600" cy="1871953"/>
          </a:xfrm>
        </p:grpSpPr>
        <p:cxnSp>
          <p:nvCxnSpPr>
            <p:cNvPr id="244" name="Google Shape;244;g2b93100fb3e_0_30"/>
            <p:cNvCxnSpPr/>
            <p:nvPr/>
          </p:nvCxnSpPr>
          <p:spPr>
            <a:xfrm>
              <a:off x="3786585" y="6505631"/>
              <a:ext cx="6735600" cy="0"/>
            </a:xfrm>
            <a:prstGeom prst="straightConnector1">
              <a:avLst/>
            </a:prstGeom>
            <a:noFill/>
            <a:ln w="57150" cap="flat" cmpd="sng">
              <a:solidFill>
                <a:srgbClr val="078630"/>
              </a:solidFill>
              <a:prstDash val="solid"/>
              <a:round/>
              <a:headEnd type="none" w="sm" len="sm"/>
              <a:tailEnd type="none" w="sm" len="sm"/>
            </a:ln>
          </p:spPr>
        </p:cxnSp>
        <p:pic>
          <p:nvPicPr>
            <p:cNvPr id="245" name="Google Shape;245;g2b93100fb3e_0_30" descr="Logotipo, nombre de la empresa&#10;&#10;Descripción generada automáticamente"/>
            <p:cNvPicPr preferRelativeResize="0"/>
            <p:nvPr/>
          </p:nvPicPr>
          <p:blipFill rotWithShape="1">
            <a:blip r:embed="rId5">
              <a:alphaModFix/>
            </a:blip>
            <a:srcRect/>
            <a:stretch/>
          </p:blipFill>
          <p:spPr>
            <a:xfrm>
              <a:off x="5292504" y="6080490"/>
              <a:ext cx="3874812" cy="1871953"/>
            </a:xfrm>
            <a:prstGeom prst="rect">
              <a:avLst/>
            </a:prstGeom>
            <a:noFill/>
            <a:ln>
              <a:noFill/>
            </a:ln>
          </p:spPr>
        </p:pic>
      </p:grpSp>
      <p:pic>
        <p:nvPicPr>
          <p:cNvPr id="246" name="Google Shape;246;g2b93100fb3e_0_30"/>
          <p:cNvPicPr preferRelativeResize="0"/>
          <p:nvPr/>
        </p:nvPicPr>
        <p:blipFill rotWithShape="1">
          <a:blip r:embed="rId6">
            <a:alphaModFix/>
          </a:blip>
          <a:srcRect/>
          <a:stretch/>
        </p:blipFill>
        <p:spPr>
          <a:xfrm>
            <a:off x="4905524" y="6842923"/>
            <a:ext cx="1930631" cy="711288"/>
          </a:xfrm>
          <a:prstGeom prst="rect">
            <a:avLst/>
          </a:prstGeom>
          <a:noFill/>
          <a:ln>
            <a:noFill/>
          </a:ln>
        </p:spPr>
      </p:pic>
      <p:pic>
        <p:nvPicPr>
          <p:cNvPr id="247" name="Google Shape;247;g2b93100fb3e_0_30" descr="Logotipo&#10;&#10;Descripción generada automáticamente"/>
          <p:cNvPicPr preferRelativeResize="0"/>
          <p:nvPr/>
        </p:nvPicPr>
        <p:blipFill rotWithShape="1">
          <a:blip r:embed="rId7">
            <a:alphaModFix/>
          </a:blip>
          <a:srcRect/>
          <a:stretch/>
        </p:blipFill>
        <p:spPr>
          <a:xfrm>
            <a:off x="6552907" y="5035119"/>
            <a:ext cx="1429134" cy="942649"/>
          </a:xfrm>
          <a:prstGeom prst="rect">
            <a:avLst/>
          </a:prstGeom>
          <a:noFill/>
          <a:ln>
            <a:noFill/>
          </a:ln>
        </p:spPr>
      </p:pic>
      <p:sp>
        <p:nvSpPr>
          <p:cNvPr id="248" name="Google Shape;248;g2b93100fb3e_0_30"/>
          <p:cNvSpPr txBox="1"/>
          <p:nvPr/>
        </p:nvSpPr>
        <p:spPr>
          <a:xfrm>
            <a:off x="3148150" y="4283206"/>
            <a:ext cx="1930500" cy="242700"/>
          </a:xfrm>
          <a:prstGeom prst="rect">
            <a:avLst/>
          </a:prstGeom>
          <a:noFill/>
          <a:ln>
            <a:noFill/>
          </a:ln>
        </p:spPr>
        <p:txBody>
          <a:bodyPr spcFirstLastPara="1" wrap="square" lIns="42300" tIns="21150" rIns="42300" bIns="21150" anchor="t" anchorCtr="0">
            <a:spAutoFit/>
          </a:bodyPr>
          <a:lstStyle/>
          <a:p>
            <a:pPr marL="0" marR="0" lvl="0" indent="0" algn="ctr" rtl="0">
              <a:lnSpc>
                <a:spcPct val="100000"/>
              </a:lnSpc>
              <a:spcBef>
                <a:spcPts val="0"/>
              </a:spcBef>
              <a:spcAft>
                <a:spcPts val="0"/>
              </a:spcAft>
              <a:buClr>
                <a:srgbClr val="6A26D8"/>
              </a:buClr>
              <a:buSzPts val="1300"/>
              <a:buFont typeface="Calibri"/>
              <a:buNone/>
            </a:pPr>
            <a:r>
              <a:rPr lang="es-CL" sz="1300" b="1" i="1" u="none" strike="noStrike" cap="none">
                <a:solidFill>
                  <a:srgbClr val="C2D546"/>
                </a:solidFill>
                <a:latin typeface="Calibri"/>
                <a:ea typeface="Calibri"/>
                <a:cs typeface="Calibri"/>
                <a:sym typeface="Calibri"/>
              </a:rPr>
              <a:t>23 Abril-21 Mayo</a:t>
            </a:r>
            <a:endParaRPr sz="600">
              <a:solidFill>
                <a:srgbClr val="C2D546"/>
              </a:solidFill>
            </a:endParaRPr>
          </a:p>
        </p:txBody>
      </p:sp>
      <p:sp>
        <p:nvSpPr>
          <p:cNvPr id="249" name="Google Shape;249;g2b93100fb3e_0_30"/>
          <p:cNvSpPr txBox="1"/>
          <p:nvPr/>
        </p:nvSpPr>
        <p:spPr>
          <a:xfrm>
            <a:off x="6204603" y="4718790"/>
            <a:ext cx="2125800" cy="242700"/>
          </a:xfrm>
          <a:prstGeom prst="rect">
            <a:avLst/>
          </a:prstGeom>
          <a:noFill/>
          <a:ln>
            <a:noFill/>
          </a:ln>
        </p:spPr>
        <p:txBody>
          <a:bodyPr spcFirstLastPara="1" wrap="square" lIns="42300" tIns="21150" rIns="42300" bIns="21150" anchor="t" anchorCtr="0">
            <a:spAutoFit/>
          </a:bodyPr>
          <a:lstStyle/>
          <a:p>
            <a:pPr marL="0" marR="0" lvl="0" indent="0" algn="ctr" rtl="0">
              <a:lnSpc>
                <a:spcPct val="100000"/>
              </a:lnSpc>
              <a:spcBef>
                <a:spcPts val="0"/>
              </a:spcBef>
              <a:spcAft>
                <a:spcPts val="0"/>
              </a:spcAft>
              <a:buClr>
                <a:srgbClr val="6A26D8"/>
              </a:buClr>
              <a:buSzPts val="1300"/>
              <a:buFont typeface="Calibri"/>
              <a:buNone/>
            </a:pPr>
            <a:r>
              <a:rPr lang="es-CL" sz="1300" b="1" i="1" u="none" strike="noStrike" cap="none">
                <a:solidFill>
                  <a:srgbClr val="C2D546"/>
                </a:solidFill>
                <a:latin typeface="Calibri"/>
                <a:ea typeface="Calibri"/>
                <a:cs typeface="Calibri"/>
                <a:sym typeface="Calibri"/>
              </a:rPr>
              <a:t>02 Septiembre-01 Octubre</a:t>
            </a:r>
            <a:endParaRPr sz="600">
              <a:solidFill>
                <a:srgbClr val="C2D546"/>
              </a:solidFill>
            </a:endParaRPr>
          </a:p>
        </p:txBody>
      </p:sp>
      <p:sp>
        <p:nvSpPr>
          <p:cNvPr id="250" name="Google Shape;250;g2b93100fb3e_0_30"/>
          <p:cNvSpPr txBox="1"/>
          <p:nvPr/>
        </p:nvSpPr>
        <p:spPr>
          <a:xfrm>
            <a:off x="1562793" y="3552136"/>
            <a:ext cx="1029000" cy="242700"/>
          </a:xfrm>
          <a:prstGeom prst="rect">
            <a:avLst/>
          </a:prstGeom>
          <a:noFill/>
          <a:ln>
            <a:noFill/>
          </a:ln>
        </p:spPr>
        <p:txBody>
          <a:bodyPr spcFirstLastPara="1" wrap="square" lIns="42300" tIns="21150" rIns="42300" bIns="21150" anchor="t" anchorCtr="0">
            <a:spAutoFit/>
          </a:bodyPr>
          <a:lstStyle/>
          <a:p>
            <a:pPr marL="0" marR="0" lvl="0" indent="0" algn="ctr" rtl="0">
              <a:lnSpc>
                <a:spcPct val="100000"/>
              </a:lnSpc>
              <a:spcBef>
                <a:spcPts val="0"/>
              </a:spcBef>
              <a:spcAft>
                <a:spcPts val="0"/>
              </a:spcAft>
              <a:buClr>
                <a:srgbClr val="6A26D8"/>
              </a:buClr>
              <a:buSzPts val="1300"/>
              <a:buFont typeface="Calibri"/>
              <a:buNone/>
            </a:pPr>
            <a:r>
              <a:rPr lang="es-CL" sz="1300" b="1" i="1" u="none" strike="noStrike" cap="none">
                <a:solidFill>
                  <a:srgbClr val="C2D546"/>
                </a:solidFill>
                <a:latin typeface="Calibri"/>
                <a:ea typeface="Calibri"/>
                <a:cs typeface="Calibri"/>
                <a:sym typeface="Calibri"/>
              </a:rPr>
              <a:t>Abril-Mayo</a:t>
            </a:r>
            <a:endParaRPr sz="600">
              <a:solidFill>
                <a:srgbClr val="C2D546"/>
              </a:solidFill>
            </a:endParaRPr>
          </a:p>
        </p:txBody>
      </p:sp>
      <p:sp>
        <p:nvSpPr>
          <p:cNvPr id="251" name="Google Shape;251;g2b93100fb3e_0_30"/>
          <p:cNvSpPr txBox="1"/>
          <p:nvPr/>
        </p:nvSpPr>
        <p:spPr>
          <a:xfrm>
            <a:off x="4702369" y="6428512"/>
            <a:ext cx="2337000" cy="242700"/>
          </a:xfrm>
          <a:prstGeom prst="rect">
            <a:avLst/>
          </a:prstGeom>
          <a:noFill/>
          <a:ln>
            <a:noFill/>
          </a:ln>
        </p:spPr>
        <p:txBody>
          <a:bodyPr spcFirstLastPara="1" wrap="square" lIns="42300" tIns="21150" rIns="42300" bIns="21150" anchor="t" anchorCtr="0">
            <a:spAutoFit/>
          </a:bodyPr>
          <a:lstStyle/>
          <a:p>
            <a:pPr marL="0" marR="0" lvl="0" indent="0" algn="ctr" rtl="0">
              <a:lnSpc>
                <a:spcPct val="100000"/>
              </a:lnSpc>
              <a:spcBef>
                <a:spcPts val="0"/>
              </a:spcBef>
              <a:spcAft>
                <a:spcPts val="0"/>
              </a:spcAft>
              <a:buClr>
                <a:srgbClr val="6A26D8"/>
              </a:buClr>
              <a:buSzPts val="1300"/>
              <a:buFont typeface="Calibri"/>
              <a:buNone/>
            </a:pPr>
            <a:r>
              <a:rPr lang="es-CL" sz="1300" b="1" i="1" u="none" strike="noStrike" cap="none">
                <a:solidFill>
                  <a:srgbClr val="C2D546"/>
                </a:solidFill>
                <a:latin typeface="Calibri"/>
                <a:ea typeface="Calibri"/>
                <a:cs typeface="Calibri"/>
                <a:sym typeface="Calibri"/>
              </a:rPr>
              <a:t>Abierta durante todo el año</a:t>
            </a:r>
            <a:endParaRPr sz="600">
              <a:solidFill>
                <a:srgbClr val="C2D546"/>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pic>
        <p:nvPicPr>
          <p:cNvPr id="1033" name="Google Shape;1033;g2b93100fb3e_0_1067"/>
          <p:cNvPicPr preferRelativeResize="0"/>
          <p:nvPr/>
        </p:nvPicPr>
        <p:blipFill rotWithShape="1">
          <a:blip r:embed="rId3">
            <a:alphaModFix/>
          </a:blip>
          <a:srcRect l="57464" t="50117"/>
          <a:stretch/>
        </p:blipFill>
        <p:spPr>
          <a:xfrm>
            <a:off x="2277995" y="1784275"/>
            <a:ext cx="3031828" cy="3404562"/>
          </a:xfrm>
          <a:prstGeom prst="rect">
            <a:avLst/>
          </a:prstGeom>
          <a:noFill/>
          <a:ln>
            <a:noFill/>
          </a:ln>
        </p:spPr>
      </p:pic>
      <p:sp>
        <p:nvSpPr>
          <p:cNvPr id="1034" name="Google Shape;1034;g2b93100fb3e_0_1067"/>
          <p:cNvSpPr txBox="1"/>
          <p:nvPr/>
        </p:nvSpPr>
        <p:spPr>
          <a:xfrm>
            <a:off x="2363786" y="2291688"/>
            <a:ext cx="2338800" cy="2049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200" b="0" i="0" u="none" strike="noStrike" cap="none">
                <a:solidFill>
                  <a:srgbClr val="000000"/>
                </a:solidFill>
                <a:latin typeface="Arvo"/>
                <a:ea typeface="Arvo"/>
                <a:cs typeface="Arvo"/>
                <a:sym typeface="Arvo"/>
              </a:rPr>
              <a:t>práctica de la </a:t>
            </a:r>
            <a:endParaRPr sz="22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r>
              <a:rPr lang="es-CL" sz="2200" b="1" i="0" u="none" strike="noStrike" cap="none">
                <a:solidFill>
                  <a:srgbClr val="000000"/>
                </a:solidFill>
                <a:latin typeface="Arvo"/>
                <a:ea typeface="Arvo"/>
                <a:cs typeface="Arvo"/>
                <a:sym typeface="Arvo"/>
              </a:rPr>
              <a:t>CREACIÓN</a:t>
            </a:r>
            <a:endParaRPr sz="2200" b="1" i="0" u="none" strike="noStrike" cap="none">
              <a:solidFill>
                <a:srgbClr val="000000"/>
              </a:solidFill>
              <a:latin typeface="Arvo"/>
              <a:ea typeface="Arvo"/>
              <a:cs typeface="Arvo"/>
              <a:sym typeface="Arvo"/>
            </a:endParaRPr>
          </a:p>
        </p:txBody>
      </p:sp>
      <p:sp>
        <p:nvSpPr>
          <p:cNvPr id="1035" name="Google Shape;1035;g2b93100fb3e_0_1067"/>
          <p:cNvSpPr/>
          <p:nvPr/>
        </p:nvSpPr>
        <p:spPr>
          <a:xfrm>
            <a:off x="1549995" y="5352702"/>
            <a:ext cx="7012500" cy="18084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L" sz="1800" b="0" i="0" u="none" strike="noStrike" cap="none">
                <a:solidFill>
                  <a:srgbClr val="000000"/>
                </a:solidFill>
                <a:latin typeface="Cabin"/>
                <a:ea typeface="Cabin"/>
                <a:cs typeface="Cabin"/>
                <a:sym typeface="Cabin"/>
              </a:rPr>
              <a:t>La </a:t>
            </a:r>
            <a:r>
              <a:rPr lang="es-CL" sz="1800" b="1" i="0" u="none" strike="noStrike" cap="none">
                <a:solidFill>
                  <a:srgbClr val="000000"/>
                </a:solidFill>
                <a:latin typeface="Cabin"/>
                <a:ea typeface="Cabin"/>
                <a:cs typeface="Cabin"/>
                <a:sym typeface="Cabin"/>
              </a:rPr>
              <a:t>práctica de la creación  </a:t>
            </a:r>
            <a:r>
              <a:rPr lang="es-CL" sz="1800" b="0" i="0" u="none" strike="noStrike" cap="none">
                <a:solidFill>
                  <a:srgbClr val="000000"/>
                </a:solidFill>
                <a:latin typeface="Cabin"/>
                <a:ea typeface="Cabin"/>
                <a:cs typeface="Cabin"/>
                <a:sym typeface="Cabin"/>
              </a:rPr>
              <a:t>está vinculada a la identificación o creación de oportunidades de negocios, las que generalmente comienzan con algún tipo de ideación, imaginación o proceso creativo y que resultan en hacer las cosas de una manera nueva y/o novedosa. </a:t>
            </a:r>
            <a:endParaRPr sz="1800" b="0" i="0" u="none" strike="noStrike" cap="none">
              <a:solidFill>
                <a:srgbClr val="000000"/>
              </a:solidFill>
              <a:latin typeface="Cabin"/>
              <a:ea typeface="Cabin"/>
              <a:cs typeface="Cabin"/>
              <a:sym typeface="Cabin"/>
            </a:endParaRPr>
          </a:p>
        </p:txBody>
      </p:sp>
      <p:pic>
        <p:nvPicPr>
          <p:cNvPr id="1036" name="Google Shape;1036;g2b93100fb3e_0_1067"/>
          <p:cNvPicPr preferRelativeResize="0"/>
          <p:nvPr/>
        </p:nvPicPr>
        <p:blipFill rotWithShape="1">
          <a:blip r:embed="rId4">
            <a:alphaModFix/>
          </a:blip>
          <a:srcRect/>
          <a:stretch/>
        </p:blipFill>
        <p:spPr>
          <a:xfrm>
            <a:off x="5550684" y="1938693"/>
            <a:ext cx="1966744" cy="1966744"/>
          </a:xfrm>
          <a:prstGeom prst="rect">
            <a:avLst/>
          </a:prstGeom>
          <a:noFill/>
          <a:ln>
            <a:noFill/>
          </a:ln>
        </p:spPr>
      </p:pic>
      <p:sp>
        <p:nvSpPr>
          <p:cNvPr id="1037" name="Google Shape;1037;g2b93100fb3e_0_1067"/>
          <p:cNvSpPr/>
          <p:nvPr/>
        </p:nvSpPr>
        <p:spPr>
          <a:xfrm rot="-4001570">
            <a:off x="940794" y="2316244"/>
            <a:ext cx="2452861" cy="739338"/>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38" name="Google Shape;1038;g2b93100fb3e_0_1067"/>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g2b93100fb3e_0_1083" descr="Creatividad - don o técnica"/>
          <p:cNvPicPr preferRelativeResize="0"/>
          <p:nvPr/>
        </p:nvPicPr>
        <p:blipFill rotWithShape="1">
          <a:blip r:embed="rId3">
            <a:alphaModFix amt="70000"/>
          </a:blip>
          <a:srcRect l="21686" t="2114" r="26494" b="-9"/>
          <a:stretch/>
        </p:blipFill>
        <p:spPr>
          <a:xfrm>
            <a:off x="1943231" y="2518969"/>
            <a:ext cx="3903465" cy="4398699"/>
          </a:xfrm>
          <a:prstGeom prst="rect">
            <a:avLst/>
          </a:prstGeom>
          <a:noFill/>
          <a:ln>
            <a:noFill/>
          </a:ln>
        </p:spPr>
      </p:pic>
      <p:sp>
        <p:nvSpPr>
          <p:cNvPr id="1054" name="Google Shape;1054;g2b93100fb3e_0_1083"/>
          <p:cNvSpPr txBox="1"/>
          <p:nvPr/>
        </p:nvSpPr>
        <p:spPr>
          <a:xfrm>
            <a:off x="2115527" y="3372430"/>
            <a:ext cx="1727700" cy="674700"/>
          </a:xfrm>
          <a:prstGeom prst="rect">
            <a:avLst/>
          </a:prstGeom>
          <a:solidFill>
            <a:srgbClr val="AE98EF"/>
          </a:solidFill>
          <a:ln>
            <a:noFill/>
          </a:ln>
        </p:spPr>
        <p:txBody>
          <a:bodyPr spcFirstLastPara="1" wrap="square" lIns="91425" tIns="91425" rIns="91425" bIns="91425" anchor="ctr" anchorCtr="0">
            <a:normAutofit/>
          </a:bodyPr>
          <a:lstStyle/>
          <a:p>
            <a:pPr marL="0" marR="0" lvl="0" indent="0" algn="ctr" rtl="0">
              <a:spcBef>
                <a:spcPts val="0"/>
              </a:spcBef>
              <a:spcAft>
                <a:spcPts val="0"/>
              </a:spcAft>
              <a:buNone/>
            </a:pPr>
            <a:r>
              <a:rPr lang="es-CL" sz="2400" b="1" i="0" u="none" strike="noStrike" cap="none">
                <a:solidFill>
                  <a:schemeClr val="dk2"/>
                </a:solidFill>
                <a:latin typeface="Cabin"/>
                <a:ea typeface="Cabin"/>
                <a:cs typeface="Cabin"/>
                <a:sym typeface="Cabin"/>
              </a:rPr>
              <a:t>ACTITUD</a:t>
            </a:r>
            <a:endParaRPr sz="1400" b="0" i="0" u="none" strike="noStrike" cap="none">
              <a:solidFill>
                <a:srgbClr val="000000"/>
              </a:solidFill>
              <a:latin typeface="Arial"/>
              <a:ea typeface="Arial"/>
              <a:cs typeface="Arial"/>
              <a:sym typeface="Arial"/>
            </a:endParaRPr>
          </a:p>
        </p:txBody>
      </p:sp>
      <p:sp>
        <p:nvSpPr>
          <p:cNvPr id="1055" name="Google Shape;1055;g2b93100fb3e_0_1083"/>
          <p:cNvSpPr/>
          <p:nvPr/>
        </p:nvSpPr>
        <p:spPr>
          <a:xfrm>
            <a:off x="5223919" y="2992295"/>
            <a:ext cx="3032100" cy="1293300"/>
          </a:xfrm>
          <a:prstGeom prst="leftArrowCallout">
            <a:avLst>
              <a:gd name="adj1" fmla="val 25000"/>
              <a:gd name="adj2" fmla="val 25000"/>
              <a:gd name="adj3" fmla="val 25000"/>
              <a:gd name="adj4" fmla="val 64977"/>
            </a:avLst>
          </a:prstGeom>
          <a:solidFill>
            <a:srgbClr val="AE98EF"/>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0" i="0" u="none" strike="noStrike" cap="none">
                <a:solidFill>
                  <a:schemeClr val="lt1"/>
                </a:solidFill>
                <a:latin typeface="Cabin"/>
                <a:ea typeface="Cabin"/>
                <a:cs typeface="Cabin"/>
                <a:sym typeface="Cabin"/>
              </a:rPr>
              <a:t>Predisposición a desarrollarla</a:t>
            </a:r>
            <a:endParaRPr sz="1800" b="0" i="0" u="none" strike="noStrike" cap="none">
              <a:solidFill>
                <a:schemeClr val="lt1"/>
              </a:solidFill>
              <a:latin typeface="Cabin"/>
              <a:ea typeface="Cabin"/>
              <a:cs typeface="Cabin"/>
              <a:sym typeface="Cabin"/>
            </a:endParaRPr>
          </a:p>
          <a:p>
            <a:pPr marL="0" marR="0" lvl="0" indent="0" algn="ctr" rtl="0">
              <a:spcBef>
                <a:spcPts val="0"/>
              </a:spcBef>
              <a:spcAft>
                <a:spcPts val="0"/>
              </a:spcAft>
              <a:buNone/>
            </a:pPr>
            <a:r>
              <a:rPr lang="es-CL" sz="1800" b="0" i="0" u="none" strike="sngStrike" cap="none">
                <a:solidFill>
                  <a:schemeClr val="lt1"/>
                </a:solidFill>
                <a:latin typeface="Cabin"/>
                <a:ea typeface="Cabin"/>
                <a:cs typeface="Cabin"/>
                <a:sym typeface="Cabin"/>
              </a:rPr>
              <a:t>“No soy creativo/a”</a:t>
            </a:r>
            <a:endParaRPr sz="1800" b="0" i="0" u="none" strike="sngStrike" cap="none">
              <a:solidFill>
                <a:schemeClr val="lt1"/>
              </a:solidFill>
              <a:latin typeface="Cabin"/>
              <a:ea typeface="Cabin"/>
              <a:cs typeface="Cabin"/>
              <a:sym typeface="Cabin"/>
            </a:endParaRPr>
          </a:p>
        </p:txBody>
      </p:sp>
      <p:sp>
        <p:nvSpPr>
          <p:cNvPr id="1056" name="Google Shape;1056;g2b93100fb3e_0_1083"/>
          <p:cNvSpPr/>
          <p:nvPr/>
        </p:nvSpPr>
        <p:spPr>
          <a:xfrm>
            <a:off x="5223918" y="4852518"/>
            <a:ext cx="3032100" cy="1293300"/>
          </a:xfrm>
          <a:prstGeom prst="leftArrowCallout">
            <a:avLst>
              <a:gd name="adj1" fmla="val 25000"/>
              <a:gd name="adj2" fmla="val 25000"/>
              <a:gd name="adj3" fmla="val 25000"/>
              <a:gd name="adj4" fmla="val 64977"/>
            </a:avLst>
          </a:prstGeom>
          <a:solidFill>
            <a:srgbClr val="AE98EF"/>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r>
              <a:rPr lang="es-CL" sz="1800" b="0" i="0" u="none" strike="noStrike" cap="none">
                <a:solidFill>
                  <a:schemeClr val="lt1"/>
                </a:solidFill>
                <a:latin typeface="Cabin"/>
                <a:ea typeface="Cabin"/>
                <a:cs typeface="Cabin"/>
                <a:sym typeface="Cabin"/>
              </a:rPr>
              <a:t>Uso del pensamiento divergente.</a:t>
            </a:r>
            <a:endParaRPr sz="1800" b="0" i="0" u="none" strike="noStrike" cap="none">
              <a:solidFill>
                <a:schemeClr val="lt1"/>
              </a:solidFill>
              <a:latin typeface="Cabin"/>
              <a:ea typeface="Cabin"/>
              <a:cs typeface="Cabin"/>
              <a:sym typeface="Cabin"/>
            </a:endParaRPr>
          </a:p>
          <a:p>
            <a:pPr marL="0" marR="0" lvl="0" indent="0" algn="ctr" rtl="0">
              <a:spcBef>
                <a:spcPts val="0"/>
              </a:spcBef>
              <a:spcAft>
                <a:spcPts val="0"/>
              </a:spcAft>
              <a:buNone/>
            </a:pPr>
            <a:r>
              <a:rPr lang="es-CL" sz="1800" b="0" i="0" u="none" strike="noStrike" cap="none">
                <a:solidFill>
                  <a:schemeClr val="lt1"/>
                </a:solidFill>
                <a:latin typeface="Cabin"/>
                <a:ea typeface="Cabin"/>
                <a:cs typeface="Cabin"/>
                <a:sym typeface="Cabin"/>
              </a:rPr>
              <a:t>Práctica de comportamientos </a:t>
            </a:r>
            <a:endParaRPr sz="1800" b="0" i="0" u="none" strike="noStrike" cap="none">
              <a:solidFill>
                <a:schemeClr val="lt1"/>
              </a:solidFill>
              <a:latin typeface="Cabin"/>
              <a:ea typeface="Cabin"/>
              <a:cs typeface="Cabin"/>
              <a:sym typeface="Cabin"/>
            </a:endParaRPr>
          </a:p>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7" name="Google Shape;1057;g2b93100fb3e_0_1083"/>
          <p:cNvSpPr txBox="1"/>
          <p:nvPr/>
        </p:nvSpPr>
        <p:spPr>
          <a:xfrm>
            <a:off x="2115526" y="4951040"/>
            <a:ext cx="1727700" cy="674700"/>
          </a:xfrm>
          <a:prstGeom prst="rect">
            <a:avLst/>
          </a:prstGeom>
          <a:solidFill>
            <a:srgbClr val="AE98EF"/>
          </a:solidFill>
          <a:ln>
            <a:noFill/>
          </a:ln>
        </p:spPr>
        <p:txBody>
          <a:bodyPr spcFirstLastPara="1" wrap="square" lIns="91425" tIns="91425" rIns="91425" bIns="91425" anchor="ctr" anchorCtr="0">
            <a:normAutofit/>
          </a:bodyPr>
          <a:lstStyle/>
          <a:p>
            <a:pPr marL="0" marR="0" lvl="0" indent="0" algn="ctr" rtl="0">
              <a:spcBef>
                <a:spcPts val="0"/>
              </a:spcBef>
              <a:spcAft>
                <a:spcPts val="0"/>
              </a:spcAft>
              <a:buNone/>
            </a:pPr>
            <a:r>
              <a:rPr lang="es-CL" sz="2400" b="1" i="0" u="none" strike="noStrike" cap="none">
                <a:solidFill>
                  <a:schemeClr val="dk2"/>
                </a:solidFill>
                <a:latin typeface="Cabin"/>
                <a:ea typeface="Cabin"/>
                <a:cs typeface="Cabin"/>
                <a:sym typeface="Cabin"/>
              </a:rPr>
              <a:t>APTITUD</a:t>
            </a:r>
            <a:endParaRPr sz="1400" b="0" i="0" u="none" strike="noStrike" cap="none">
              <a:solidFill>
                <a:srgbClr val="000000"/>
              </a:solidFill>
              <a:latin typeface="Arial"/>
              <a:ea typeface="Arial"/>
              <a:cs typeface="Arial"/>
              <a:sym typeface="Arial"/>
            </a:endParaRPr>
          </a:p>
        </p:txBody>
      </p:sp>
      <p:sp>
        <p:nvSpPr>
          <p:cNvPr id="1058" name="Google Shape;1058;g2b93100fb3e_0_1083"/>
          <p:cNvSpPr txBox="1"/>
          <p:nvPr/>
        </p:nvSpPr>
        <p:spPr>
          <a:xfrm>
            <a:off x="198975" y="1401500"/>
            <a:ext cx="9648600" cy="937200"/>
          </a:xfrm>
          <a:prstGeom prst="rect">
            <a:avLst/>
          </a:prstGeom>
          <a:noFill/>
          <a:ln>
            <a:noFill/>
          </a:ln>
        </p:spPr>
        <p:txBody>
          <a:bodyPr spcFirstLastPara="1" wrap="square" lIns="68550" tIns="68550" rIns="68550" bIns="68550" anchor="t" anchorCtr="0">
            <a:noAutofit/>
          </a:bodyPr>
          <a:lstStyle/>
          <a:p>
            <a:pPr marL="0" marR="0" lvl="0" indent="0" algn="ctr" rtl="0">
              <a:spcBef>
                <a:spcPts val="0"/>
              </a:spcBef>
              <a:spcAft>
                <a:spcPts val="0"/>
              </a:spcAft>
              <a:buNone/>
            </a:pPr>
            <a:r>
              <a:rPr lang="es-CL" sz="2400" b="1" i="0" u="none" strike="noStrike" cap="none">
                <a:solidFill>
                  <a:schemeClr val="dk1"/>
                </a:solidFill>
                <a:latin typeface="Arvo"/>
                <a:ea typeface="Arvo"/>
                <a:cs typeface="Arvo"/>
                <a:sym typeface="Arvo"/>
              </a:rPr>
              <a:t>¿CÓMO DESARROLLAR LA </a:t>
            </a:r>
            <a:r>
              <a:rPr lang="es-CL" sz="2400" b="1" i="0" u="none" strike="noStrike" cap="none">
                <a:solidFill>
                  <a:schemeClr val="dk1"/>
                </a:solidFill>
                <a:highlight>
                  <a:schemeClr val="accent2"/>
                </a:highlight>
                <a:latin typeface="Arvo"/>
                <a:ea typeface="Arvo"/>
                <a:cs typeface="Arvo"/>
                <a:sym typeface="Arvo"/>
              </a:rPr>
              <a:t>CREATIVIDAD?</a:t>
            </a:r>
            <a:r>
              <a:rPr lang="es-CL" sz="2400" b="1" i="0" u="none" strike="noStrike" cap="none">
                <a:solidFill>
                  <a:schemeClr val="dk1"/>
                </a:solidFill>
                <a:latin typeface="Arvo"/>
                <a:ea typeface="Arvo"/>
                <a:cs typeface="Arvo"/>
                <a:sym typeface="Arvo"/>
              </a:rPr>
              <a:t> </a:t>
            </a:r>
            <a:endParaRPr sz="2400" b="1" i="0" u="none" strike="noStrike" cap="none">
              <a:solidFill>
                <a:schemeClr val="dk1"/>
              </a:solidFill>
              <a:latin typeface="Arvo"/>
              <a:ea typeface="Arvo"/>
              <a:cs typeface="Arvo"/>
              <a:sym typeface="Arvo"/>
            </a:endParaRPr>
          </a:p>
        </p:txBody>
      </p:sp>
      <p:pic>
        <p:nvPicPr>
          <p:cNvPr id="1059" name="Google Shape;1059;g2b93100fb3e_0_1083"/>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2b93100fb3e_0_1092"/>
          <p:cNvSpPr txBox="1"/>
          <p:nvPr/>
        </p:nvSpPr>
        <p:spPr>
          <a:xfrm>
            <a:off x="100" y="1248250"/>
            <a:ext cx="10044000" cy="937200"/>
          </a:xfrm>
          <a:prstGeom prst="rect">
            <a:avLst/>
          </a:prstGeom>
          <a:noFill/>
          <a:ln>
            <a:noFill/>
          </a:ln>
        </p:spPr>
        <p:txBody>
          <a:bodyPr spcFirstLastPara="1" wrap="square" lIns="68550" tIns="68550" rIns="68550" bIns="68550" anchor="t" anchorCtr="0">
            <a:noAutofit/>
          </a:bodyPr>
          <a:lstStyle/>
          <a:p>
            <a:pPr marL="0" marR="0" lvl="0" indent="0" algn="ctr" rtl="0">
              <a:spcBef>
                <a:spcPts val="0"/>
              </a:spcBef>
              <a:spcAft>
                <a:spcPts val="0"/>
              </a:spcAft>
              <a:buNone/>
            </a:pPr>
            <a:r>
              <a:rPr lang="es-CL" sz="2400" b="1" i="0" u="none" strike="noStrike" cap="none">
                <a:solidFill>
                  <a:schemeClr val="dk1"/>
                </a:solidFill>
                <a:latin typeface="Arvo"/>
                <a:ea typeface="Arvo"/>
                <a:cs typeface="Arvo"/>
                <a:sym typeface="Arvo"/>
              </a:rPr>
              <a:t>¿CÓMO DESARROLLAR LA </a:t>
            </a:r>
            <a:r>
              <a:rPr lang="es-CL" sz="2400" b="1" i="0" u="none" strike="noStrike" cap="none">
                <a:solidFill>
                  <a:schemeClr val="dk1"/>
                </a:solidFill>
                <a:highlight>
                  <a:schemeClr val="accent2"/>
                </a:highlight>
                <a:latin typeface="Arvo"/>
                <a:ea typeface="Arvo"/>
                <a:cs typeface="Arvo"/>
                <a:sym typeface="Arvo"/>
              </a:rPr>
              <a:t>CREATIVIDAD</a:t>
            </a:r>
            <a:r>
              <a:rPr lang="es-CL" sz="2400" b="1" i="0" u="none" strike="noStrike" cap="none">
                <a:solidFill>
                  <a:schemeClr val="dk1"/>
                </a:solidFill>
                <a:latin typeface="Arvo"/>
                <a:ea typeface="Arvo"/>
                <a:cs typeface="Arvo"/>
                <a:sym typeface="Arvo"/>
              </a:rPr>
              <a:t>? </a:t>
            </a:r>
            <a:endParaRPr sz="2400" b="1" i="0" u="none" strike="noStrike" cap="none">
              <a:solidFill>
                <a:schemeClr val="dk1"/>
              </a:solidFill>
              <a:latin typeface="Arvo"/>
              <a:ea typeface="Arvo"/>
              <a:cs typeface="Arvo"/>
              <a:sym typeface="Arvo"/>
            </a:endParaRPr>
          </a:p>
        </p:txBody>
      </p:sp>
      <p:sp>
        <p:nvSpPr>
          <p:cNvPr id="1065" name="Google Shape;1065;g2b93100fb3e_0_1092"/>
          <p:cNvSpPr/>
          <p:nvPr/>
        </p:nvSpPr>
        <p:spPr>
          <a:xfrm>
            <a:off x="2208030" y="2388598"/>
            <a:ext cx="2463300" cy="2439000"/>
          </a:xfrm>
          <a:prstGeom prst="ellipse">
            <a:avLst/>
          </a:prstGeom>
          <a:solidFill>
            <a:srgbClr val="E75B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6" name="Google Shape;1066;g2b93100fb3e_0_1092"/>
          <p:cNvSpPr txBox="1"/>
          <p:nvPr/>
        </p:nvSpPr>
        <p:spPr>
          <a:xfrm>
            <a:off x="2492273" y="3401832"/>
            <a:ext cx="20658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800" b="1" i="0" u="none" strike="noStrike" cap="none">
                <a:solidFill>
                  <a:schemeClr val="lt1"/>
                </a:solidFill>
                <a:latin typeface="Cabin"/>
                <a:ea typeface="Cabin"/>
                <a:cs typeface="Cabin"/>
                <a:sym typeface="Cabin"/>
              </a:rPr>
              <a:t>OBSERVAR</a:t>
            </a:r>
            <a:endParaRPr sz="1400" b="0" i="0" u="none" strike="noStrike" cap="none">
              <a:solidFill>
                <a:srgbClr val="000000"/>
              </a:solidFill>
              <a:latin typeface="Arial"/>
              <a:ea typeface="Arial"/>
              <a:cs typeface="Arial"/>
              <a:sym typeface="Arial"/>
            </a:endParaRPr>
          </a:p>
        </p:txBody>
      </p:sp>
      <p:sp>
        <p:nvSpPr>
          <p:cNvPr id="1067" name="Google Shape;1067;g2b93100fb3e_0_1092"/>
          <p:cNvSpPr/>
          <p:nvPr/>
        </p:nvSpPr>
        <p:spPr>
          <a:xfrm>
            <a:off x="5372635" y="2388597"/>
            <a:ext cx="2463300" cy="2439000"/>
          </a:xfrm>
          <a:prstGeom prst="ellipse">
            <a:avLst/>
          </a:prstGeom>
          <a:solidFill>
            <a:srgbClr val="AE98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8" name="Google Shape;1068;g2b93100fb3e_0_1092"/>
          <p:cNvSpPr txBox="1"/>
          <p:nvPr/>
        </p:nvSpPr>
        <p:spPr>
          <a:xfrm>
            <a:off x="5581075" y="3361429"/>
            <a:ext cx="2065800" cy="369300"/>
          </a:xfrm>
          <a:prstGeom prst="rect">
            <a:avLst/>
          </a:prstGeom>
          <a:solidFill>
            <a:srgbClr val="AE98E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800" b="1" i="0" u="none" strike="noStrike" cap="none">
                <a:solidFill>
                  <a:schemeClr val="lt1"/>
                </a:solidFill>
                <a:latin typeface="Cabin"/>
                <a:ea typeface="Cabin"/>
                <a:cs typeface="Cabin"/>
                <a:sym typeface="Cabin"/>
              </a:rPr>
              <a:t>ASOCIAR</a:t>
            </a:r>
            <a:endParaRPr sz="1400" b="0" i="0" u="none" strike="noStrike" cap="none">
              <a:solidFill>
                <a:srgbClr val="000000"/>
              </a:solidFill>
              <a:latin typeface="Arial"/>
              <a:ea typeface="Arial"/>
              <a:cs typeface="Arial"/>
              <a:sym typeface="Arial"/>
            </a:endParaRPr>
          </a:p>
        </p:txBody>
      </p:sp>
      <p:sp>
        <p:nvSpPr>
          <p:cNvPr id="1069" name="Google Shape;1069;g2b93100fb3e_0_1092"/>
          <p:cNvSpPr/>
          <p:nvPr/>
        </p:nvSpPr>
        <p:spPr>
          <a:xfrm>
            <a:off x="2203294" y="4912433"/>
            <a:ext cx="2463336" cy="2439130"/>
          </a:xfrm>
          <a:prstGeom prst="ellipse">
            <a:avLst/>
          </a:prstGeom>
          <a:solidFill>
            <a:srgbClr val="29A3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0" name="Google Shape;1070;g2b93100fb3e_0_1092"/>
          <p:cNvSpPr txBox="1"/>
          <p:nvPr/>
        </p:nvSpPr>
        <p:spPr>
          <a:xfrm>
            <a:off x="2335951" y="5934944"/>
            <a:ext cx="2330663" cy="369391"/>
          </a:xfrm>
          <a:prstGeom prst="rect">
            <a:avLst/>
          </a:prstGeom>
          <a:solidFill>
            <a:srgbClr val="29A3A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800" b="1" i="0" u="none" strike="noStrike" cap="none">
                <a:solidFill>
                  <a:schemeClr val="lt1"/>
                </a:solidFill>
                <a:latin typeface="Cabin"/>
                <a:ea typeface="Cabin"/>
                <a:cs typeface="Cabin"/>
                <a:sym typeface="Cabin"/>
              </a:rPr>
              <a:t>CUESTIONAR</a:t>
            </a:r>
            <a:endParaRPr sz="1400" b="0" i="0" u="none" strike="noStrike" cap="none">
              <a:solidFill>
                <a:srgbClr val="000000"/>
              </a:solidFill>
              <a:latin typeface="Arial"/>
              <a:ea typeface="Arial"/>
              <a:cs typeface="Arial"/>
              <a:sym typeface="Arial"/>
            </a:endParaRPr>
          </a:p>
        </p:txBody>
      </p:sp>
      <p:sp>
        <p:nvSpPr>
          <p:cNvPr id="1071" name="Google Shape;1071;g2b93100fb3e_0_1092"/>
          <p:cNvSpPr/>
          <p:nvPr/>
        </p:nvSpPr>
        <p:spPr>
          <a:xfrm>
            <a:off x="5329998" y="4893669"/>
            <a:ext cx="2463336" cy="2439130"/>
          </a:xfrm>
          <a:prstGeom prst="ellipse">
            <a:avLst/>
          </a:prstGeom>
          <a:solidFill>
            <a:srgbClr val="FF9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2" name="Google Shape;1072;g2b93100fb3e_0_1092"/>
          <p:cNvSpPr txBox="1"/>
          <p:nvPr/>
        </p:nvSpPr>
        <p:spPr>
          <a:xfrm>
            <a:off x="5377370" y="5904881"/>
            <a:ext cx="2463336" cy="3693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800" b="1" i="0" u="none" strike="noStrike" cap="none">
                <a:solidFill>
                  <a:schemeClr val="lt1"/>
                </a:solidFill>
                <a:latin typeface="Cabin"/>
                <a:ea typeface="Cabin"/>
                <a:cs typeface="Cabin"/>
                <a:sym typeface="Cabin"/>
              </a:rPr>
              <a:t>EXPERIMENTAR</a:t>
            </a:r>
            <a:endParaRPr sz="1400" b="0" i="0" u="none" strike="noStrike" cap="none">
              <a:solidFill>
                <a:srgbClr val="000000"/>
              </a:solidFill>
              <a:latin typeface="Arial"/>
              <a:ea typeface="Arial"/>
              <a:cs typeface="Arial"/>
              <a:sym typeface="Arial"/>
            </a:endParaRPr>
          </a:p>
        </p:txBody>
      </p:sp>
      <p:sp>
        <p:nvSpPr>
          <p:cNvPr id="1073" name="Google Shape;1073;g2b93100fb3e_0_1092"/>
          <p:cNvSpPr txBox="1"/>
          <p:nvPr/>
        </p:nvSpPr>
        <p:spPr>
          <a:xfrm>
            <a:off x="1300723" y="7474953"/>
            <a:ext cx="58536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000" b="1" i="0" u="none" strike="noStrike" cap="none">
                <a:solidFill>
                  <a:srgbClr val="5F6368"/>
                </a:solidFill>
                <a:latin typeface="arial"/>
                <a:ea typeface="arial"/>
                <a:cs typeface="arial"/>
                <a:sym typeface="arial"/>
              </a:rPr>
              <a:t>El ADN del innovador</a:t>
            </a:r>
            <a:r>
              <a:rPr lang="es-CL" sz="1000" b="0" i="0" u="none" strike="noStrike" cap="none">
                <a:solidFill>
                  <a:srgbClr val="4D5156"/>
                </a:solidFill>
                <a:latin typeface="arial"/>
                <a:ea typeface="arial"/>
                <a:cs typeface="arial"/>
                <a:sym typeface="arial"/>
              </a:rPr>
              <a:t>, de Jeff Dyer, Hal Gregersen y Clayton M. Christensen.</a:t>
            </a:r>
            <a:endParaRPr sz="1000" b="0" i="0" u="none" strike="noStrike" cap="none">
              <a:solidFill>
                <a:srgbClr val="000000"/>
              </a:solidFill>
              <a:latin typeface="Arial"/>
              <a:ea typeface="Arial"/>
              <a:cs typeface="Arial"/>
              <a:sym typeface="Arial"/>
            </a:endParaRPr>
          </a:p>
        </p:txBody>
      </p:sp>
      <p:sp>
        <p:nvSpPr>
          <p:cNvPr id="1074" name="Google Shape;1074;g2b93100fb3e_0_1092"/>
          <p:cNvSpPr txBox="1"/>
          <p:nvPr/>
        </p:nvSpPr>
        <p:spPr>
          <a:xfrm>
            <a:off x="180402" y="1833550"/>
            <a:ext cx="9494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800" b="0" i="0" u="none" strike="noStrike" cap="none">
                <a:solidFill>
                  <a:srgbClr val="000000"/>
                </a:solidFill>
                <a:latin typeface="Cabin"/>
                <a:ea typeface="Cabin"/>
                <a:cs typeface="Cabin"/>
                <a:sym typeface="Cabin"/>
              </a:rPr>
              <a:t>A través de la práctica de los siguientes comportamientos: </a:t>
            </a:r>
            <a:endParaRPr sz="1400" b="0" i="0" u="none" strike="noStrike" cap="none">
              <a:solidFill>
                <a:srgbClr val="000000"/>
              </a:solidFill>
              <a:latin typeface="Arial"/>
              <a:ea typeface="Arial"/>
              <a:cs typeface="Arial"/>
              <a:sym typeface="Arial"/>
            </a:endParaRPr>
          </a:p>
        </p:txBody>
      </p:sp>
      <p:pic>
        <p:nvPicPr>
          <p:cNvPr id="1075" name="Google Shape;1075;g2b93100fb3e_0_1092"/>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g2b93100fb3e_0_1110"/>
          <p:cNvSpPr txBox="1"/>
          <p:nvPr/>
        </p:nvSpPr>
        <p:spPr>
          <a:xfrm>
            <a:off x="0" y="1266975"/>
            <a:ext cx="10044000" cy="937200"/>
          </a:xfrm>
          <a:prstGeom prst="rect">
            <a:avLst/>
          </a:prstGeom>
          <a:noFill/>
          <a:ln>
            <a:noFill/>
          </a:ln>
        </p:spPr>
        <p:txBody>
          <a:bodyPr spcFirstLastPara="1" wrap="square" lIns="68550" tIns="68550" rIns="68550" bIns="68550" anchor="t" anchorCtr="0">
            <a:noAutofit/>
          </a:bodyPr>
          <a:lstStyle/>
          <a:p>
            <a:pPr marL="0" marR="0" lvl="0" indent="0" algn="ctr" rtl="0">
              <a:spcBef>
                <a:spcPts val="0"/>
              </a:spcBef>
              <a:spcAft>
                <a:spcPts val="0"/>
              </a:spcAft>
              <a:buNone/>
            </a:pPr>
            <a:r>
              <a:rPr lang="es-CL" sz="2400" b="1" i="0" u="none" strike="noStrike" cap="none">
                <a:solidFill>
                  <a:schemeClr val="dk1"/>
                </a:solidFill>
                <a:latin typeface="Arvo"/>
                <a:ea typeface="Arvo"/>
                <a:cs typeface="Arvo"/>
                <a:sym typeface="Arvo"/>
              </a:rPr>
              <a:t>¿CÓMO DESARROLLAR LA </a:t>
            </a:r>
            <a:r>
              <a:rPr lang="es-CL" sz="2400" b="1" i="0" u="none" strike="noStrike" cap="none">
                <a:solidFill>
                  <a:schemeClr val="dk1"/>
                </a:solidFill>
                <a:highlight>
                  <a:schemeClr val="accent2"/>
                </a:highlight>
                <a:latin typeface="Arvo"/>
                <a:ea typeface="Arvo"/>
                <a:cs typeface="Arvo"/>
                <a:sym typeface="Arvo"/>
              </a:rPr>
              <a:t>CREATIVIDAD?</a:t>
            </a:r>
            <a:r>
              <a:rPr lang="es-CL" sz="2400" b="1" i="0" u="none" strike="noStrike" cap="none">
                <a:solidFill>
                  <a:schemeClr val="dk1"/>
                </a:solidFill>
                <a:latin typeface="Arvo"/>
                <a:ea typeface="Arvo"/>
                <a:cs typeface="Arvo"/>
                <a:sym typeface="Arvo"/>
              </a:rPr>
              <a:t> </a:t>
            </a:r>
            <a:endParaRPr sz="2400" b="1" i="0" u="none" strike="noStrike" cap="none">
              <a:solidFill>
                <a:schemeClr val="dk1"/>
              </a:solidFill>
              <a:latin typeface="Arvo"/>
              <a:ea typeface="Arvo"/>
              <a:cs typeface="Arvo"/>
              <a:sym typeface="Arvo"/>
            </a:endParaRPr>
          </a:p>
        </p:txBody>
      </p:sp>
      <p:sp>
        <p:nvSpPr>
          <p:cNvPr id="1081" name="Google Shape;1081;g2b93100fb3e_0_1110"/>
          <p:cNvSpPr txBox="1"/>
          <p:nvPr/>
        </p:nvSpPr>
        <p:spPr>
          <a:xfrm>
            <a:off x="2427750" y="3508250"/>
            <a:ext cx="51885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800" b="1" i="0" u="none" strike="noStrike" cap="none">
                <a:solidFill>
                  <a:schemeClr val="dk1"/>
                </a:solidFill>
                <a:highlight>
                  <a:srgbClr val="AE98EF"/>
                </a:highlight>
                <a:latin typeface="Arvo"/>
                <a:ea typeface="Arvo"/>
                <a:cs typeface="Arvo"/>
                <a:sym typeface="Arvo"/>
              </a:rPr>
              <a:t>INVENTOR DE CONEXIONES</a:t>
            </a:r>
            <a:endParaRPr sz="1400" b="0" i="0" u="none" strike="noStrike" cap="none">
              <a:solidFill>
                <a:schemeClr val="dk1"/>
              </a:solidFill>
              <a:highlight>
                <a:srgbClr val="AE98EF"/>
              </a:highlight>
              <a:latin typeface="Arial"/>
              <a:ea typeface="Arial"/>
              <a:cs typeface="Arial"/>
              <a:sym typeface="Arial"/>
            </a:endParaRPr>
          </a:p>
        </p:txBody>
      </p:sp>
      <p:graphicFrame>
        <p:nvGraphicFramePr>
          <p:cNvPr id="1082" name="Google Shape;1082;g2b93100fb3e_0_1110"/>
          <p:cNvGraphicFramePr/>
          <p:nvPr/>
        </p:nvGraphicFramePr>
        <p:xfrm>
          <a:off x="1523863" y="4927509"/>
          <a:ext cx="6996275" cy="2662896"/>
        </p:xfrm>
        <a:graphic>
          <a:graphicData uri="http://schemas.openxmlformats.org/drawingml/2006/table">
            <a:tbl>
              <a:tblPr>
                <a:noFill/>
                <a:tableStyleId>{CB57FA32-A247-4876-B97F-2493AD9B3598}</a:tableStyleId>
              </a:tblPr>
              <a:tblGrid>
                <a:gridCol w="2331575">
                  <a:extLst>
                    <a:ext uri="{9D8B030D-6E8A-4147-A177-3AD203B41FA5}">
                      <a16:colId xmlns:a16="http://schemas.microsoft.com/office/drawing/2014/main" val="20000"/>
                    </a:ext>
                  </a:extLst>
                </a:gridCol>
                <a:gridCol w="2332350">
                  <a:extLst>
                    <a:ext uri="{9D8B030D-6E8A-4147-A177-3AD203B41FA5}">
                      <a16:colId xmlns:a16="http://schemas.microsoft.com/office/drawing/2014/main" val="20001"/>
                    </a:ext>
                  </a:extLst>
                </a:gridCol>
                <a:gridCol w="2332350">
                  <a:extLst>
                    <a:ext uri="{9D8B030D-6E8A-4147-A177-3AD203B41FA5}">
                      <a16:colId xmlns:a16="http://schemas.microsoft.com/office/drawing/2014/main" val="20002"/>
                    </a:ext>
                  </a:extLst>
                </a:gridCol>
              </a:tblGrid>
              <a:tr h="434300">
                <a:tc>
                  <a:txBody>
                    <a:bodyPr/>
                    <a:lstStyle/>
                    <a:p>
                      <a:pPr marL="0" marR="0" lvl="0" indent="0" algn="ctr" rtl="0">
                        <a:lnSpc>
                          <a:spcPct val="107000"/>
                        </a:lnSpc>
                        <a:spcBef>
                          <a:spcPts val="0"/>
                        </a:spcBef>
                        <a:spcAft>
                          <a:spcPts val="0"/>
                        </a:spcAft>
                        <a:buClr>
                          <a:srgbClr val="000000"/>
                        </a:buClr>
                        <a:buSzPts val="2300"/>
                        <a:buFont typeface="Arial"/>
                        <a:buNone/>
                      </a:pPr>
                      <a:r>
                        <a:rPr lang="es-CL" sz="1600" u="none" strike="noStrike" cap="none">
                          <a:solidFill>
                            <a:srgbClr val="FFFFFF"/>
                          </a:solidFill>
                          <a:latin typeface="Cabin"/>
                          <a:ea typeface="Cabin"/>
                          <a:cs typeface="Cabin"/>
                          <a:sym typeface="Cabin"/>
                        </a:rPr>
                        <a:t>UNIÓN DE ELEMENTOS</a:t>
                      </a:r>
                      <a:endParaRPr sz="1600" u="none" strike="noStrike" cap="none">
                        <a:solidFill>
                          <a:srgbClr val="FFFFFF"/>
                        </a:solidFill>
                        <a:latin typeface="Cabin"/>
                        <a:ea typeface="Cabin"/>
                        <a:cs typeface="Cabin"/>
                        <a:sym typeface="Cabin"/>
                      </a:endParaRPr>
                    </a:p>
                  </a:txBody>
                  <a:tcPr marL="56500" marR="565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E98EF"/>
                    </a:solidFill>
                  </a:tcPr>
                </a:tc>
                <a:tc>
                  <a:txBody>
                    <a:bodyPr/>
                    <a:lstStyle/>
                    <a:p>
                      <a:pPr marL="0" marR="0" lvl="0" indent="0" algn="ctr" rtl="0">
                        <a:lnSpc>
                          <a:spcPct val="107000"/>
                        </a:lnSpc>
                        <a:spcBef>
                          <a:spcPts val="0"/>
                        </a:spcBef>
                        <a:spcAft>
                          <a:spcPts val="0"/>
                        </a:spcAft>
                        <a:buClr>
                          <a:srgbClr val="000000"/>
                        </a:buClr>
                        <a:buSzPts val="2000"/>
                        <a:buFont typeface="Arial"/>
                        <a:buNone/>
                      </a:pPr>
                      <a:r>
                        <a:rPr lang="es-CL" sz="1600" u="none" strike="noStrike" cap="none">
                          <a:solidFill>
                            <a:srgbClr val="FFFFFF"/>
                          </a:solidFill>
                          <a:latin typeface="Cabin"/>
                          <a:ea typeface="Cabin"/>
                          <a:cs typeface="Cabin"/>
                          <a:sym typeface="Cabin"/>
                        </a:rPr>
                        <a:t>NOMBRE NUEVA IDEA</a:t>
                      </a:r>
                      <a:endParaRPr sz="1600" u="none" strike="noStrike" cap="none">
                        <a:solidFill>
                          <a:srgbClr val="FFFFFF"/>
                        </a:solidFill>
                        <a:latin typeface="Cabin"/>
                        <a:ea typeface="Cabin"/>
                        <a:cs typeface="Cabin"/>
                        <a:sym typeface="Cabin"/>
                      </a:endParaRPr>
                    </a:p>
                  </a:txBody>
                  <a:tcPr marL="56500" marR="565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E98EF"/>
                    </a:solidFill>
                  </a:tcPr>
                </a:tc>
                <a:tc>
                  <a:txBody>
                    <a:bodyPr/>
                    <a:lstStyle/>
                    <a:p>
                      <a:pPr marL="0" marR="0" lvl="0" indent="0" algn="ctr" rtl="0">
                        <a:lnSpc>
                          <a:spcPct val="107000"/>
                        </a:lnSpc>
                        <a:spcBef>
                          <a:spcPts val="0"/>
                        </a:spcBef>
                        <a:spcAft>
                          <a:spcPts val="0"/>
                        </a:spcAft>
                        <a:buClr>
                          <a:srgbClr val="000000"/>
                        </a:buClr>
                        <a:buSzPts val="2000"/>
                        <a:buFont typeface="Arial"/>
                        <a:buNone/>
                      </a:pPr>
                      <a:r>
                        <a:rPr lang="es-CL" sz="1600" u="none" strike="noStrike" cap="none">
                          <a:solidFill>
                            <a:srgbClr val="FFFFFF"/>
                          </a:solidFill>
                          <a:latin typeface="Cabin"/>
                          <a:ea typeface="Cabin"/>
                          <a:cs typeface="Cabin"/>
                          <a:sym typeface="Cabin"/>
                        </a:rPr>
                        <a:t>EXPLICACIÓN IDEA</a:t>
                      </a:r>
                      <a:endParaRPr sz="1600" u="none" strike="noStrike" cap="none">
                        <a:solidFill>
                          <a:srgbClr val="FFFFFF"/>
                        </a:solidFill>
                        <a:latin typeface="Cabin"/>
                        <a:ea typeface="Cabin"/>
                        <a:cs typeface="Cabin"/>
                        <a:sym typeface="Cabin"/>
                      </a:endParaRPr>
                    </a:p>
                  </a:txBody>
                  <a:tcPr marL="56500" marR="565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E98EF"/>
                    </a:solidFill>
                  </a:tcPr>
                </a:tc>
                <a:extLst>
                  <a:ext uri="{0D108BD9-81ED-4DB2-BD59-A6C34878D82A}">
                    <a16:rowId xmlns:a16="http://schemas.microsoft.com/office/drawing/2014/main" val="10000"/>
                  </a:ext>
                </a:extLst>
              </a:tr>
              <a:tr h="1650925">
                <a:tc>
                  <a:txBody>
                    <a:bodyPr/>
                    <a:lstStyle/>
                    <a:p>
                      <a:pPr marL="0" marR="0" lvl="0" indent="0" algn="ctr" rtl="0">
                        <a:lnSpc>
                          <a:spcPct val="107000"/>
                        </a:lnSpc>
                        <a:spcBef>
                          <a:spcPts val="0"/>
                        </a:spcBef>
                        <a:spcAft>
                          <a:spcPts val="0"/>
                        </a:spcAft>
                        <a:buClr>
                          <a:srgbClr val="000000"/>
                        </a:buClr>
                        <a:buSzPts val="1400"/>
                        <a:buFont typeface="Arial"/>
                        <a:buNone/>
                      </a:pPr>
                      <a:r>
                        <a:rPr lang="es-CL" sz="1700" u="none" strike="noStrike" cap="none">
                          <a:solidFill>
                            <a:schemeClr val="dk1"/>
                          </a:solidFill>
                          <a:latin typeface="Cabin"/>
                          <a:ea typeface="Cabin"/>
                          <a:cs typeface="Cabin"/>
                          <a:sym typeface="Cabin"/>
                        </a:rPr>
                        <a:t> </a:t>
                      </a:r>
                      <a:endParaRPr sz="1700" u="none" strike="noStrike" cap="none">
                        <a:solidFill>
                          <a:schemeClr val="dk1"/>
                        </a:solidFill>
                        <a:latin typeface="Cabin"/>
                        <a:ea typeface="Cabin"/>
                        <a:cs typeface="Cabin"/>
                        <a:sym typeface="Cabin"/>
                      </a:endParaRPr>
                    </a:p>
                    <a:p>
                      <a:pPr marL="0" marR="0" lvl="0" indent="0" algn="ctr" rtl="0">
                        <a:lnSpc>
                          <a:spcPct val="107000"/>
                        </a:lnSpc>
                        <a:spcBef>
                          <a:spcPts val="0"/>
                        </a:spcBef>
                        <a:spcAft>
                          <a:spcPts val="0"/>
                        </a:spcAft>
                        <a:buClr>
                          <a:srgbClr val="000000"/>
                        </a:buClr>
                        <a:buSzPts val="1400"/>
                        <a:buFont typeface="Arial"/>
                        <a:buNone/>
                      </a:pPr>
                      <a:r>
                        <a:rPr lang="es-CL" sz="1700" u="none" strike="noStrike" cap="none">
                          <a:solidFill>
                            <a:schemeClr val="dk1"/>
                          </a:solidFill>
                          <a:latin typeface="Cabin"/>
                          <a:ea typeface="Cabin"/>
                          <a:cs typeface="Cabin"/>
                          <a:sym typeface="Cabin"/>
                        </a:rPr>
                        <a:t>OBJETO 1:   </a:t>
                      </a:r>
                      <a:endParaRPr sz="1700" u="none" strike="noStrike" cap="none">
                        <a:solidFill>
                          <a:schemeClr val="dk1"/>
                        </a:solidFill>
                        <a:latin typeface="Cabin"/>
                        <a:ea typeface="Cabin"/>
                        <a:cs typeface="Cabin"/>
                        <a:sym typeface="Cabin"/>
                      </a:endParaRPr>
                    </a:p>
                    <a:p>
                      <a:pPr marL="0" marR="0" lvl="0" indent="0" algn="ctr" rtl="0">
                        <a:lnSpc>
                          <a:spcPct val="107000"/>
                        </a:lnSpc>
                        <a:spcBef>
                          <a:spcPts val="0"/>
                        </a:spcBef>
                        <a:spcAft>
                          <a:spcPts val="0"/>
                        </a:spcAft>
                        <a:buClr>
                          <a:srgbClr val="000000"/>
                        </a:buClr>
                        <a:buSzPts val="1400"/>
                        <a:buFont typeface="Arial"/>
                        <a:buNone/>
                      </a:pPr>
                      <a:r>
                        <a:rPr lang="es-CL" sz="2500" b="1" u="none" strike="noStrike" cap="none">
                          <a:solidFill>
                            <a:schemeClr val="dk1"/>
                          </a:solidFill>
                          <a:latin typeface="Cabin"/>
                          <a:ea typeface="Cabin"/>
                          <a:cs typeface="Cabin"/>
                          <a:sym typeface="Cabin"/>
                        </a:rPr>
                        <a:t>libros</a:t>
                      </a:r>
                      <a:endParaRPr sz="2500" b="1" u="none" strike="noStrike" cap="none">
                        <a:solidFill>
                          <a:schemeClr val="dk1"/>
                        </a:solidFill>
                        <a:latin typeface="Cabin"/>
                        <a:ea typeface="Cabin"/>
                        <a:cs typeface="Cabin"/>
                        <a:sym typeface="Cabin"/>
                      </a:endParaRPr>
                    </a:p>
                    <a:p>
                      <a:pPr marL="0" marR="0" lvl="0" indent="0" algn="ctr" rtl="0">
                        <a:lnSpc>
                          <a:spcPct val="107000"/>
                        </a:lnSpc>
                        <a:spcBef>
                          <a:spcPts val="0"/>
                        </a:spcBef>
                        <a:spcAft>
                          <a:spcPts val="0"/>
                        </a:spcAft>
                        <a:buClr>
                          <a:srgbClr val="000000"/>
                        </a:buClr>
                        <a:buSzPts val="1400"/>
                        <a:buFont typeface="Arial"/>
                        <a:buNone/>
                      </a:pPr>
                      <a:endParaRPr sz="1700" u="none" strike="noStrike" cap="none">
                        <a:solidFill>
                          <a:schemeClr val="dk1"/>
                        </a:solidFill>
                        <a:latin typeface="Cabin"/>
                        <a:ea typeface="Cabin"/>
                        <a:cs typeface="Cabin"/>
                        <a:sym typeface="Cabin"/>
                      </a:endParaRPr>
                    </a:p>
                    <a:p>
                      <a:pPr marL="0" marR="0" lvl="0" indent="0" algn="ctr" rtl="0">
                        <a:lnSpc>
                          <a:spcPct val="107000"/>
                        </a:lnSpc>
                        <a:spcBef>
                          <a:spcPts val="0"/>
                        </a:spcBef>
                        <a:spcAft>
                          <a:spcPts val="0"/>
                        </a:spcAft>
                        <a:buClr>
                          <a:srgbClr val="000000"/>
                        </a:buClr>
                        <a:buSzPts val="1400"/>
                        <a:buFont typeface="Arial"/>
                        <a:buNone/>
                      </a:pPr>
                      <a:r>
                        <a:rPr lang="es-CL" sz="1700" u="none" strike="noStrike" cap="none">
                          <a:solidFill>
                            <a:schemeClr val="dk1"/>
                          </a:solidFill>
                          <a:latin typeface="Cabin"/>
                          <a:ea typeface="Cabin"/>
                          <a:cs typeface="Cabin"/>
                          <a:sym typeface="Cabin"/>
                        </a:rPr>
                        <a:t>OBJETO 2: </a:t>
                      </a:r>
                      <a:endParaRPr sz="1700" u="none" strike="noStrike" cap="none">
                        <a:solidFill>
                          <a:schemeClr val="dk1"/>
                        </a:solidFill>
                        <a:latin typeface="Cabin"/>
                        <a:ea typeface="Cabin"/>
                        <a:cs typeface="Cabin"/>
                        <a:sym typeface="Cabin"/>
                      </a:endParaRPr>
                    </a:p>
                    <a:p>
                      <a:pPr marL="0" marR="0" lvl="0" indent="0" algn="ctr" rtl="0">
                        <a:lnSpc>
                          <a:spcPct val="107000"/>
                        </a:lnSpc>
                        <a:spcBef>
                          <a:spcPts val="0"/>
                        </a:spcBef>
                        <a:spcAft>
                          <a:spcPts val="0"/>
                        </a:spcAft>
                        <a:buClr>
                          <a:srgbClr val="000000"/>
                        </a:buClr>
                        <a:buSzPts val="1400"/>
                        <a:buFont typeface="Arial"/>
                        <a:buNone/>
                      </a:pPr>
                      <a:r>
                        <a:rPr lang="es-CL" sz="2500" b="1" u="none" strike="noStrike" cap="none">
                          <a:solidFill>
                            <a:schemeClr val="dk1"/>
                          </a:solidFill>
                          <a:latin typeface="Cabin"/>
                          <a:ea typeface="Cabin"/>
                          <a:cs typeface="Cabin"/>
                          <a:sym typeface="Cabin"/>
                        </a:rPr>
                        <a:t> bicicleta</a:t>
                      </a:r>
                      <a:endParaRPr sz="1700" u="none" strike="noStrike" cap="none">
                        <a:solidFill>
                          <a:schemeClr val="dk1"/>
                        </a:solidFill>
                        <a:latin typeface="Cabin"/>
                        <a:ea typeface="Cabin"/>
                        <a:cs typeface="Cabin"/>
                        <a:sym typeface="Cabin"/>
                      </a:endParaRPr>
                    </a:p>
                  </a:txBody>
                  <a:tcPr marL="56500" marR="56500" marT="0" marB="0"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dot"/>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400"/>
                        <a:buFont typeface="Arial"/>
                        <a:buNone/>
                      </a:pPr>
                      <a:r>
                        <a:rPr lang="es-CL" sz="2500" b="1" u="none" strike="noStrike" cap="none">
                          <a:solidFill>
                            <a:schemeClr val="dk1"/>
                          </a:solidFill>
                          <a:latin typeface="Cabin"/>
                          <a:ea typeface="Cabin"/>
                          <a:cs typeface="Cabin"/>
                          <a:sym typeface="Cabin"/>
                        </a:rPr>
                        <a:t>Bibliocleta</a:t>
                      </a:r>
                      <a:endParaRPr sz="2500" b="1" u="none" strike="noStrike" cap="none">
                        <a:solidFill>
                          <a:schemeClr val="dk1"/>
                        </a:solidFill>
                        <a:latin typeface="Cabin"/>
                        <a:ea typeface="Cabin"/>
                        <a:cs typeface="Cabin"/>
                        <a:sym typeface="Cabin"/>
                      </a:endParaRPr>
                    </a:p>
                  </a:txBody>
                  <a:tcPr marL="56500" marR="56500" marT="0" marB="0"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dot"/>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400"/>
                        <a:buFont typeface="Arial"/>
                        <a:buNone/>
                      </a:pPr>
                      <a:r>
                        <a:rPr lang="es-CL" sz="2300" b="1" u="none" strike="noStrike" cap="none">
                          <a:solidFill>
                            <a:schemeClr val="dk1"/>
                          </a:solidFill>
                          <a:latin typeface="Cabin"/>
                          <a:ea typeface="Cabin"/>
                          <a:cs typeface="Cabin"/>
                          <a:sym typeface="Cabin"/>
                        </a:rPr>
                        <a:t>“Biblioteca móvil que permite generar ventas en diversos lugares fomentando la lectura”</a:t>
                      </a:r>
                      <a:endParaRPr sz="2300" b="1" u="none" strike="noStrike" cap="none">
                        <a:solidFill>
                          <a:schemeClr val="dk1"/>
                        </a:solidFill>
                        <a:latin typeface="Cabin"/>
                        <a:ea typeface="Cabin"/>
                        <a:cs typeface="Cabin"/>
                        <a:sym typeface="Cabin"/>
                      </a:endParaRPr>
                    </a:p>
                  </a:txBody>
                  <a:tcPr marL="56500" marR="56500" marT="0" marB="0"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83" name="Google Shape;1083;g2b93100fb3e_0_1110"/>
          <p:cNvSpPr txBox="1"/>
          <p:nvPr/>
        </p:nvSpPr>
        <p:spPr>
          <a:xfrm>
            <a:off x="538963" y="3905813"/>
            <a:ext cx="8966100" cy="831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L" sz="1600" b="0" i="0" u="none" strike="noStrike" cap="none">
                <a:solidFill>
                  <a:srgbClr val="000000"/>
                </a:solidFill>
                <a:latin typeface="Cabin"/>
                <a:ea typeface="Cabin"/>
                <a:cs typeface="Cabin"/>
                <a:sym typeface="Cabin"/>
              </a:rPr>
              <a:t>Es una herramienta que nos permite asociar dos objetos, conceptos, ideas, servicios, productos u otro y generar uno completamente nuevo. Es una herramienta que potencia el desarrollo de la creatividad al forzar la asociación de dos elementos que no habíamos asociado antes.</a:t>
            </a:r>
            <a:endParaRPr sz="1600" b="0" i="0" u="none" strike="noStrike" cap="none">
              <a:solidFill>
                <a:srgbClr val="000000"/>
              </a:solidFill>
              <a:latin typeface="Cabin"/>
              <a:ea typeface="Cabin"/>
              <a:cs typeface="Cabin"/>
              <a:sym typeface="Cabin"/>
            </a:endParaRPr>
          </a:p>
        </p:txBody>
      </p:sp>
      <p:sp>
        <p:nvSpPr>
          <p:cNvPr id="1084" name="Google Shape;1084;g2b93100fb3e_0_1110"/>
          <p:cNvSpPr txBox="1"/>
          <p:nvPr/>
        </p:nvSpPr>
        <p:spPr>
          <a:xfrm>
            <a:off x="2427637" y="1885734"/>
            <a:ext cx="5188500" cy="1600800"/>
          </a:xfrm>
          <a:prstGeom prst="rect">
            <a:avLst/>
          </a:prstGeom>
          <a:solidFill>
            <a:srgbClr val="CEBFF8"/>
          </a:solidFill>
          <a:ln w="9525" cap="flat" cmpd="sng">
            <a:solidFill>
              <a:srgbClr val="CEBFF8"/>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spcBef>
                <a:spcPts val="0"/>
              </a:spcBef>
              <a:spcAft>
                <a:spcPts val="0"/>
              </a:spcAft>
              <a:buNone/>
            </a:pPr>
            <a:r>
              <a:rPr lang="es-CL" sz="4600" b="1" i="0" u="none" strike="noStrike" cap="none">
                <a:solidFill>
                  <a:srgbClr val="000000"/>
                </a:solidFill>
                <a:latin typeface="Cabin"/>
                <a:ea typeface="Cabin"/>
                <a:cs typeface="Cabin"/>
                <a:sym typeface="Cabin"/>
              </a:rPr>
              <a:t>ASOCIAR</a:t>
            </a:r>
            <a:r>
              <a:rPr lang="es-CL" sz="4600" b="0" i="0" u="none" strike="noStrike" cap="none">
                <a:solidFill>
                  <a:srgbClr val="000000"/>
                </a:solidFill>
                <a:latin typeface="Cabin"/>
                <a:ea typeface="Cabin"/>
                <a:cs typeface="Cabin"/>
                <a:sym typeface="Cabin"/>
              </a:rPr>
              <a:t> y </a:t>
            </a:r>
            <a:r>
              <a:rPr lang="es-CL" sz="4600" b="1" i="0" u="none" strike="noStrike" cap="none">
                <a:solidFill>
                  <a:srgbClr val="000000"/>
                </a:solidFill>
                <a:latin typeface="Cabin"/>
                <a:ea typeface="Cabin"/>
                <a:cs typeface="Cabin"/>
                <a:sym typeface="Cabin"/>
              </a:rPr>
              <a:t>COMBINAR</a:t>
            </a:r>
            <a:endParaRPr sz="4600" b="1" i="0" u="none" strike="noStrike" cap="none">
              <a:solidFill>
                <a:srgbClr val="000000"/>
              </a:solidFill>
              <a:latin typeface="Cabin"/>
              <a:ea typeface="Cabin"/>
              <a:cs typeface="Cabin"/>
              <a:sym typeface="Cabin"/>
            </a:endParaRPr>
          </a:p>
        </p:txBody>
      </p:sp>
      <p:pic>
        <p:nvPicPr>
          <p:cNvPr id="1085" name="Google Shape;1085;g2b93100fb3e_0_1110"/>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g2b93100fb3e_0_1118"/>
          <p:cNvSpPr txBox="1"/>
          <p:nvPr/>
        </p:nvSpPr>
        <p:spPr>
          <a:xfrm>
            <a:off x="2991600" y="2288575"/>
            <a:ext cx="4060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2000" b="1" i="0" u="none" strike="noStrike" cap="none">
                <a:solidFill>
                  <a:schemeClr val="dk1"/>
                </a:solidFill>
                <a:highlight>
                  <a:schemeClr val="accent2"/>
                </a:highlight>
                <a:latin typeface="Arvo"/>
                <a:ea typeface="Arvo"/>
                <a:cs typeface="Arvo"/>
                <a:sym typeface="Arvo"/>
              </a:rPr>
              <a:t>INVENTOR DE CONEXIONES</a:t>
            </a:r>
            <a:endParaRPr sz="1600" b="0" i="0" u="none" strike="noStrike" cap="none">
              <a:solidFill>
                <a:schemeClr val="dk1"/>
              </a:solidFill>
              <a:highlight>
                <a:schemeClr val="accent2"/>
              </a:highlight>
              <a:latin typeface="Arial"/>
              <a:ea typeface="Arial"/>
              <a:cs typeface="Arial"/>
              <a:sym typeface="Arial"/>
            </a:endParaRPr>
          </a:p>
        </p:txBody>
      </p:sp>
      <p:sp>
        <p:nvSpPr>
          <p:cNvPr id="1091" name="Google Shape;1091;g2b93100fb3e_0_1118"/>
          <p:cNvSpPr txBox="1"/>
          <p:nvPr/>
        </p:nvSpPr>
        <p:spPr>
          <a:xfrm>
            <a:off x="3117322" y="6310303"/>
            <a:ext cx="3242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800" b="1" i="0" u="none" strike="noStrike" cap="none">
                <a:solidFill>
                  <a:srgbClr val="9B9B9B"/>
                </a:solidFill>
                <a:latin typeface="Arvo"/>
                <a:ea typeface="Arvo"/>
                <a:cs typeface="Arvo"/>
                <a:sym typeface="Arvo"/>
              </a:rPr>
              <a:t>libros</a:t>
            </a:r>
            <a:endParaRPr sz="1400" b="0" i="0" u="none" strike="noStrike" cap="none">
              <a:solidFill>
                <a:srgbClr val="9B9B9B"/>
              </a:solidFill>
              <a:latin typeface="Arial"/>
              <a:ea typeface="Arial"/>
              <a:cs typeface="Arial"/>
              <a:sym typeface="Arial"/>
            </a:endParaRPr>
          </a:p>
        </p:txBody>
      </p:sp>
      <p:sp>
        <p:nvSpPr>
          <p:cNvPr id="1092" name="Google Shape;1092;g2b93100fb3e_0_1118"/>
          <p:cNvSpPr txBox="1"/>
          <p:nvPr/>
        </p:nvSpPr>
        <p:spPr>
          <a:xfrm>
            <a:off x="5702690" y="6310300"/>
            <a:ext cx="122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800" b="1" i="0" u="none" strike="noStrike" cap="none">
                <a:solidFill>
                  <a:srgbClr val="9B9B9B"/>
                </a:solidFill>
                <a:latin typeface="Arvo"/>
                <a:ea typeface="Arvo"/>
                <a:cs typeface="Arvo"/>
                <a:sym typeface="Arvo"/>
              </a:rPr>
              <a:t>bicicleta</a:t>
            </a:r>
            <a:endParaRPr sz="1400" b="0" i="0" u="none" strike="noStrike" cap="none">
              <a:solidFill>
                <a:srgbClr val="9B9B9B"/>
              </a:solidFill>
              <a:latin typeface="Arial"/>
              <a:ea typeface="Arial"/>
              <a:cs typeface="Arial"/>
              <a:sym typeface="Arial"/>
            </a:endParaRPr>
          </a:p>
        </p:txBody>
      </p:sp>
      <p:pic>
        <p:nvPicPr>
          <p:cNvPr id="1093" name="Google Shape;1093;g2b93100fb3e_0_1118"/>
          <p:cNvPicPr preferRelativeResize="0"/>
          <p:nvPr/>
        </p:nvPicPr>
        <p:blipFill rotWithShape="1">
          <a:blip r:embed="rId3">
            <a:alphaModFix/>
          </a:blip>
          <a:srcRect/>
          <a:stretch/>
        </p:blipFill>
        <p:spPr>
          <a:xfrm>
            <a:off x="3134238" y="3107314"/>
            <a:ext cx="3775521" cy="2784446"/>
          </a:xfrm>
          <a:prstGeom prst="rect">
            <a:avLst/>
          </a:prstGeom>
          <a:noFill/>
          <a:ln>
            <a:noFill/>
          </a:ln>
        </p:spPr>
      </p:pic>
      <p:sp>
        <p:nvSpPr>
          <p:cNvPr id="1094" name="Google Shape;1094;g2b93100fb3e_0_1118"/>
          <p:cNvSpPr txBox="1"/>
          <p:nvPr/>
        </p:nvSpPr>
        <p:spPr>
          <a:xfrm>
            <a:off x="0" y="1266975"/>
            <a:ext cx="10044000" cy="937200"/>
          </a:xfrm>
          <a:prstGeom prst="rect">
            <a:avLst/>
          </a:prstGeom>
          <a:noFill/>
          <a:ln>
            <a:noFill/>
          </a:ln>
        </p:spPr>
        <p:txBody>
          <a:bodyPr spcFirstLastPara="1" wrap="square" lIns="68550" tIns="68550" rIns="68550" bIns="68550" anchor="t" anchorCtr="0">
            <a:noAutofit/>
          </a:bodyPr>
          <a:lstStyle/>
          <a:p>
            <a:pPr marL="0" marR="0" lvl="0" indent="0" algn="ctr" rtl="0">
              <a:spcBef>
                <a:spcPts val="0"/>
              </a:spcBef>
              <a:spcAft>
                <a:spcPts val="0"/>
              </a:spcAft>
              <a:buNone/>
            </a:pPr>
            <a:r>
              <a:rPr lang="es-CL" sz="2400" b="1" i="0" u="none" strike="noStrike" cap="none">
                <a:solidFill>
                  <a:schemeClr val="dk1"/>
                </a:solidFill>
                <a:latin typeface="Arvo"/>
                <a:ea typeface="Arvo"/>
                <a:cs typeface="Arvo"/>
                <a:sym typeface="Arvo"/>
              </a:rPr>
              <a:t>¿CÓMO DESARROLLAR LA </a:t>
            </a:r>
            <a:r>
              <a:rPr lang="es-CL" sz="2400" b="1" i="0" u="none" strike="noStrike" cap="none">
                <a:solidFill>
                  <a:schemeClr val="dk1"/>
                </a:solidFill>
                <a:highlight>
                  <a:schemeClr val="accent2"/>
                </a:highlight>
                <a:latin typeface="Arvo"/>
                <a:ea typeface="Arvo"/>
                <a:cs typeface="Arvo"/>
                <a:sym typeface="Arvo"/>
              </a:rPr>
              <a:t>CREATIVIDAD?</a:t>
            </a:r>
            <a:r>
              <a:rPr lang="es-CL" sz="2400" b="1" i="0" u="none" strike="noStrike" cap="none">
                <a:solidFill>
                  <a:schemeClr val="dk1"/>
                </a:solidFill>
                <a:latin typeface="Arvo"/>
                <a:ea typeface="Arvo"/>
                <a:cs typeface="Arvo"/>
                <a:sym typeface="Arvo"/>
              </a:rPr>
              <a:t> </a:t>
            </a:r>
            <a:endParaRPr sz="2400" b="1" i="0" u="none" strike="noStrike" cap="none">
              <a:solidFill>
                <a:schemeClr val="dk1"/>
              </a:solidFill>
              <a:latin typeface="Arvo"/>
              <a:ea typeface="Arvo"/>
              <a:cs typeface="Arvo"/>
              <a:sym typeface="Arvo"/>
            </a:endParaRPr>
          </a:p>
        </p:txBody>
      </p:sp>
      <p:pic>
        <p:nvPicPr>
          <p:cNvPr id="1095" name="Google Shape;1095;g2b93100fb3e_0_1118"/>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g2b93100fb3e_0_1126"/>
          <p:cNvSpPr/>
          <p:nvPr/>
        </p:nvSpPr>
        <p:spPr>
          <a:xfrm>
            <a:off x="1255501" y="6017353"/>
            <a:ext cx="7533000" cy="1349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1" name="Google Shape;1101;g2b93100fb3e_0_1126"/>
          <p:cNvSpPr/>
          <p:nvPr/>
        </p:nvSpPr>
        <p:spPr>
          <a:xfrm>
            <a:off x="1549995" y="1698549"/>
            <a:ext cx="7012500" cy="18084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None/>
            </a:pPr>
            <a:r>
              <a:rPr lang="es-CL" sz="2600" b="0" i="0" u="none" strike="noStrike" cap="none">
                <a:solidFill>
                  <a:schemeClr val="dk1"/>
                </a:solidFill>
                <a:latin typeface="Cabin"/>
                <a:ea typeface="Cabin"/>
                <a:cs typeface="Cabin"/>
                <a:sym typeface="Cabin"/>
              </a:rPr>
              <a:t>Para los emprendedores y emprendedoras, </a:t>
            </a:r>
            <a:endParaRPr sz="2600" b="0" i="0" u="none" strike="noStrike" cap="none">
              <a:solidFill>
                <a:schemeClr val="dk1"/>
              </a:solidFill>
              <a:latin typeface="Cabin"/>
              <a:ea typeface="Cabin"/>
              <a:cs typeface="Cabin"/>
              <a:sym typeface="Cabin"/>
            </a:endParaRPr>
          </a:p>
          <a:p>
            <a:pPr marL="0" marR="0" lvl="0" indent="0" algn="l" rtl="0">
              <a:lnSpc>
                <a:spcPct val="107916"/>
              </a:lnSpc>
              <a:spcBef>
                <a:spcPts val="0"/>
              </a:spcBef>
              <a:spcAft>
                <a:spcPts val="0"/>
              </a:spcAft>
              <a:buNone/>
            </a:pPr>
            <a:r>
              <a:rPr lang="es-CL" sz="2600" b="0" i="0" u="none" strike="noStrike" cap="none">
                <a:solidFill>
                  <a:schemeClr val="dk1"/>
                </a:solidFill>
                <a:latin typeface="Cabin"/>
                <a:ea typeface="Cabin"/>
                <a:cs typeface="Cabin"/>
                <a:sym typeface="Cabin"/>
              </a:rPr>
              <a:t>las </a:t>
            </a:r>
            <a:r>
              <a:rPr lang="es-CL" sz="2600" b="1" i="0" u="none" strike="noStrike" cap="none">
                <a:solidFill>
                  <a:schemeClr val="dk1"/>
                </a:solidFill>
                <a:latin typeface="Cabin"/>
                <a:ea typeface="Cabin"/>
                <a:cs typeface="Cabin"/>
                <a:sym typeface="Cabin"/>
              </a:rPr>
              <a:t>ideas</a:t>
            </a:r>
            <a:r>
              <a:rPr lang="es-CL" sz="2600" b="0" i="0" u="none" strike="noStrike" cap="none">
                <a:solidFill>
                  <a:schemeClr val="dk1"/>
                </a:solidFill>
                <a:latin typeface="Cabin"/>
                <a:ea typeface="Cabin"/>
                <a:cs typeface="Cabin"/>
                <a:sym typeface="Cabin"/>
              </a:rPr>
              <a:t> son la intersección de:</a:t>
            </a:r>
            <a:endParaRPr sz="2600" b="0" i="0" u="none" strike="noStrike" cap="none">
              <a:solidFill>
                <a:schemeClr val="dk1"/>
              </a:solidFill>
              <a:latin typeface="Cabin"/>
              <a:ea typeface="Cabin"/>
              <a:cs typeface="Cabin"/>
              <a:sym typeface="Cabin"/>
            </a:endParaRPr>
          </a:p>
          <a:p>
            <a:pPr marL="0" marR="0" lvl="0" indent="0" algn="l" rtl="0">
              <a:lnSpc>
                <a:spcPct val="107916"/>
              </a:lnSpc>
              <a:spcBef>
                <a:spcPts val="0"/>
              </a:spcBef>
              <a:spcAft>
                <a:spcPts val="0"/>
              </a:spcAft>
              <a:buNone/>
            </a:pPr>
            <a:endParaRPr sz="2300" b="0" i="0" u="none" strike="noStrike" cap="none">
              <a:solidFill>
                <a:schemeClr val="dk1"/>
              </a:solidFill>
              <a:latin typeface="Cabin"/>
              <a:ea typeface="Cabin"/>
              <a:cs typeface="Cabin"/>
              <a:sym typeface="Cabin"/>
            </a:endParaRPr>
          </a:p>
          <a:p>
            <a:pPr marL="1828800" marR="0" lvl="0" indent="-361950" algn="l" rtl="0">
              <a:lnSpc>
                <a:spcPct val="107916"/>
              </a:lnSpc>
              <a:spcBef>
                <a:spcPts val="0"/>
              </a:spcBef>
              <a:spcAft>
                <a:spcPts val="0"/>
              </a:spcAft>
              <a:buClr>
                <a:schemeClr val="dk1"/>
              </a:buClr>
              <a:buSzPts val="2100"/>
              <a:buFont typeface="Cabin"/>
              <a:buChar char="●"/>
            </a:pPr>
            <a:r>
              <a:rPr lang="es-CL" sz="2100" b="0" i="0" u="none" strike="noStrike" cap="none">
                <a:solidFill>
                  <a:schemeClr val="dk1"/>
                </a:solidFill>
                <a:highlight>
                  <a:srgbClr val="AE98EF"/>
                </a:highlight>
                <a:latin typeface="Cabin"/>
                <a:ea typeface="Cabin"/>
                <a:cs typeface="Cabin"/>
                <a:sym typeface="Cabin"/>
              </a:rPr>
              <a:t>La deseabilidad</a:t>
            </a:r>
            <a:r>
              <a:rPr lang="es-CL" sz="2100" b="0" i="0" u="none" strike="noStrike" cap="none">
                <a:solidFill>
                  <a:schemeClr val="dk1"/>
                </a:solidFill>
                <a:latin typeface="Cabin"/>
                <a:ea typeface="Cabin"/>
                <a:cs typeface="Cabin"/>
                <a:sym typeface="Cabin"/>
              </a:rPr>
              <a:t> (¿qué necesita la gente?)</a:t>
            </a:r>
            <a:endParaRPr sz="2100" b="0" i="0" u="none" strike="noStrike" cap="none">
              <a:solidFill>
                <a:schemeClr val="dk1"/>
              </a:solidFill>
              <a:latin typeface="Cabin"/>
              <a:ea typeface="Cabin"/>
              <a:cs typeface="Cabin"/>
              <a:sym typeface="Cabin"/>
            </a:endParaRPr>
          </a:p>
          <a:p>
            <a:pPr marL="1828800" marR="0" lvl="0" indent="0" algn="l" rtl="0">
              <a:lnSpc>
                <a:spcPct val="107916"/>
              </a:lnSpc>
              <a:spcBef>
                <a:spcPts val="0"/>
              </a:spcBef>
              <a:spcAft>
                <a:spcPts val="0"/>
              </a:spcAft>
              <a:buNone/>
            </a:pPr>
            <a:endParaRPr sz="2100" b="0" i="0" u="none" strike="noStrike" cap="none">
              <a:solidFill>
                <a:schemeClr val="dk1"/>
              </a:solidFill>
              <a:latin typeface="Cabin"/>
              <a:ea typeface="Cabin"/>
              <a:cs typeface="Cabin"/>
              <a:sym typeface="Cabin"/>
            </a:endParaRPr>
          </a:p>
          <a:p>
            <a:pPr marL="1828800" marR="0" lvl="0" indent="-361950" algn="l" rtl="0">
              <a:lnSpc>
                <a:spcPct val="107916"/>
              </a:lnSpc>
              <a:spcBef>
                <a:spcPts val="0"/>
              </a:spcBef>
              <a:spcAft>
                <a:spcPts val="0"/>
              </a:spcAft>
              <a:buClr>
                <a:schemeClr val="dk1"/>
              </a:buClr>
              <a:buSzPts val="2100"/>
              <a:buFont typeface="Cabin"/>
              <a:buChar char="●"/>
            </a:pPr>
            <a:r>
              <a:rPr lang="es-CL" sz="2100" b="0" i="0" u="none" strike="noStrike" cap="none">
                <a:solidFill>
                  <a:schemeClr val="dk1"/>
                </a:solidFill>
                <a:highlight>
                  <a:srgbClr val="AE98EF"/>
                </a:highlight>
                <a:latin typeface="Cabin"/>
                <a:ea typeface="Cabin"/>
                <a:cs typeface="Cabin"/>
                <a:sym typeface="Cabin"/>
              </a:rPr>
              <a:t>La factibilidad </a:t>
            </a:r>
            <a:r>
              <a:rPr lang="es-CL" sz="2100" b="0" i="0" u="none" strike="noStrike" cap="none">
                <a:solidFill>
                  <a:schemeClr val="dk1"/>
                </a:solidFill>
                <a:latin typeface="Cabin"/>
                <a:ea typeface="Cabin"/>
                <a:cs typeface="Cabin"/>
                <a:sym typeface="Cabin"/>
              </a:rPr>
              <a:t>(¿se puede hacer?) </a:t>
            </a:r>
            <a:endParaRPr sz="2100" b="0" i="0" u="none" strike="noStrike" cap="none">
              <a:solidFill>
                <a:schemeClr val="dk1"/>
              </a:solidFill>
              <a:latin typeface="Cabin"/>
              <a:ea typeface="Cabin"/>
              <a:cs typeface="Cabin"/>
              <a:sym typeface="Cabin"/>
            </a:endParaRPr>
          </a:p>
          <a:p>
            <a:pPr marL="1828800" marR="0" lvl="0" indent="0" algn="l" rtl="0">
              <a:lnSpc>
                <a:spcPct val="107916"/>
              </a:lnSpc>
              <a:spcBef>
                <a:spcPts val="0"/>
              </a:spcBef>
              <a:spcAft>
                <a:spcPts val="0"/>
              </a:spcAft>
              <a:buNone/>
            </a:pPr>
            <a:endParaRPr sz="2100" b="0" i="0" u="none" strike="noStrike" cap="none">
              <a:solidFill>
                <a:schemeClr val="dk1"/>
              </a:solidFill>
              <a:latin typeface="Cabin"/>
              <a:ea typeface="Cabin"/>
              <a:cs typeface="Cabin"/>
              <a:sym typeface="Cabin"/>
            </a:endParaRPr>
          </a:p>
          <a:p>
            <a:pPr marL="1828800" marR="0" lvl="0" indent="-361950" algn="l" rtl="0">
              <a:lnSpc>
                <a:spcPct val="107916"/>
              </a:lnSpc>
              <a:spcBef>
                <a:spcPts val="0"/>
              </a:spcBef>
              <a:spcAft>
                <a:spcPts val="0"/>
              </a:spcAft>
              <a:buClr>
                <a:schemeClr val="dk1"/>
              </a:buClr>
              <a:buSzPts val="2100"/>
              <a:buFont typeface="Cabin"/>
              <a:buChar char="●"/>
            </a:pPr>
            <a:r>
              <a:rPr lang="es-CL" sz="2100" b="0" i="0" u="none" strike="noStrike" cap="none">
                <a:solidFill>
                  <a:schemeClr val="dk1"/>
                </a:solidFill>
                <a:highlight>
                  <a:srgbClr val="AE98EF"/>
                </a:highlight>
                <a:latin typeface="Cabin"/>
                <a:ea typeface="Cabin"/>
                <a:cs typeface="Cabin"/>
                <a:sym typeface="Cabin"/>
              </a:rPr>
              <a:t>La viabilidad </a:t>
            </a:r>
            <a:r>
              <a:rPr lang="es-CL" sz="2100" b="0" i="0" u="none" strike="noStrike" cap="none">
                <a:solidFill>
                  <a:schemeClr val="dk1"/>
                </a:solidFill>
                <a:latin typeface="Cabin"/>
                <a:ea typeface="Cabin"/>
                <a:cs typeface="Cabin"/>
                <a:sym typeface="Cabin"/>
              </a:rPr>
              <a:t>(¿podemos ganar dinero haciéndolo?)</a:t>
            </a:r>
            <a:endParaRPr sz="3600" b="0" i="0" u="none" strike="noStrike" cap="none">
              <a:solidFill>
                <a:srgbClr val="000000"/>
              </a:solidFill>
              <a:latin typeface="Cabin"/>
              <a:ea typeface="Cabin"/>
              <a:cs typeface="Cabin"/>
              <a:sym typeface="Cabin"/>
            </a:endParaRPr>
          </a:p>
        </p:txBody>
      </p:sp>
      <p:pic>
        <p:nvPicPr>
          <p:cNvPr id="1102" name="Google Shape;1102;g2b93100fb3e_0_1126"/>
          <p:cNvPicPr preferRelativeResize="0"/>
          <p:nvPr/>
        </p:nvPicPr>
        <p:blipFill rotWithShape="1">
          <a:blip r:embed="rId3">
            <a:alphaModFix/>
          </a:blip>
          <a:srcRect/>
          <a:stretch/>
        </p:blipFill>
        <p:spPr>
          <a:xfrm>
            <a:off x="4207378" y="5395759"/>
            <a:ext cx="1543112" cy="1581371"/>
          </a:xfrm>
          <a:prstGeom prst="rect">
            <a:avLst/>
          </a:prstGeom>
          <a:noFill/>
          <a:ln>
            <a:noFill/>
          </a:ln>
        </p:spPr>
      </p:pic>
      <p:pic>
        <p:nvPicPr>
          <p:cNvPr id="1103" name="Google Shape;1103;g2b93100fb3e_0_1126"/>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g2b93100fb3e_0_1153"/>
          <p:cNvSpPr txBox="1"/>
          <p:nvPr/>
        </p:nvSpPr>
        <p:spPr>
          <a:xfrm>
            <a:off x="1370704" y="4507267"/>
            <a:ext cx="7302600" cy="661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s-CL" sz="3800" b="0" i="0" u="none" strike="noStrike" cap="none">
                <a:solidFill>
                  <a:srgbClr val="000000"/>
                </a:solidFill>
                <a:latin typeface="Arvo"/>
                <a:ea typeface="Arvo"/>
                <a:cs typeface="Arvo"/>
                <a:sym typeface="Arvo"/>
              </a:rPr>
              <a:t>revisemos los resultados de la actividad para</a:t>
            </a:r>
            <a:r>
              <a:rPr lang="es-CL" sz="3800" b="1" i="0" u="none" strike="noStrike" cap="none">
                <a:solidFill>
                  <a:srgbClr val="000000"/>
                </a:solidFill>
                <a:latin typeface="Arvo"/>
                <a:ea typeface="Arvo"/>
                <a:cs typeface="Arvo"/>
                <a:sym typeface="Arvo"/>
              </a:rPr>
              <a:t> retroalimentación</a:t>
            </a:r>
            <a:endParaRPr sz="3800" b="1"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3800" b="0" i="0" u="none" strike="noStrike" cap="none">
              <a:solidFill>
                <a:srgbClr val="000000"/>
              </a:solidFill>
              <a:latin typeface="Arvo"/>
              <a:ea typeface="Arvo"/>
              <a:cs typeface="Arvo"/>
              <a:sym typeface="Arvo"/>
            </a:endParaRPr>
          </a:p>
          <a:p>
            <a:pPr marL="0" marR="0" lvl="0" indent="0" algn="ctr" rtl="0">
              <a:spcBef>
                <a:spcPts val="0"/>
              </a:spcBef>
              <a:spcAft>
                <a:spcPts val="0"/>
              </a:spcAft>
              <a:buNone/>
            </a:pPr>
            <a:endParaRPr sz="3800" b="0" i="0" u="none" strike="noStrike" cap="none">
              <a:solidFill>
                <a:srgbClr val="000000"/>
              </a:solidFill>
              <a:latin typeface="Arvo"/>
              <a:ea typeface="Arvo"/>
              <a:cs typeface="Arvo"/>
              <a:sym typeface="Arvo"/>
            </a:endParaRPr>
          </a:p>
        </p:txBody>
      </p:sp>
      <p:pic>
        <p:nvPicPr>
          <p:cNvPr id="1130" name="Google Shape;1130;g2b93100fb3e_0_1153"/>
          <p:cNvPicPr preferRelativeResize="0"/>
          <p:nvPr/>
        </p:nvPicPr>
        <p:blipFill rotWithShape="1">
          <a:blip r:embed="rId3">
            <a:alphaModFix/>
          </a:blip>
          <a:srcRect/>
          <a:stretch/>
        </p:blipFill>
        <p:spPr>
          <a:xfrm>
            <a:off x="3953158" y="2373919"/>
            <a:ext cx="1953872" cy="195387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g2b93100fb3e_0_1173"/>
          <p:cNvSpPr txBox="1"/>
          <p:nvPr/>
        </p:nvSpPr>
        <p:spPr>
          <a:xfrm>
            <a:off x="3967265" y="2170858"/>
            <a:ext cx="4545000" cy="6156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3" name="Google Shape;1153;g2b93100fb3e_0_1173"/>
          <p:cNvSpPr txBox="1"/>
          <p:nvPr/>
        </p:nvSpPr>
        <p:spPr>
          <a:xfrm>
            <a:off x="1531727" y="2024224"/>
            <a:ext cx="63891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CL" sz="1800" b="0" i="0" u="none" strike="noStrike" cap="none">
                <a:solidFill>
                  <a:srgbClr val="000000"/>
                </a:solidFill>
                <a:latin typeface="Cabin"/>
                <a:ea typeface="Cabin"/>
                <a:cs typeface="Cabin"/>
                <a:sym typeface="Cabin"/>
              </a:rPr>
              <a:t>Sobre la capacidad de creatividad </a:t>
            </a:r>
            <a:r>
              <a:rPr lang="es-CL" sz="1800" b="0" i="0" u="none" strike="noStrike" cap="none">
                <a:solidFill>
                  <a:srgbClr val="000000"/>
                </a:solidFill>
                <a:highlight>
                  <a:srgbClr val="CEBFF8"/>
                </a:highlight>
                <a:latin typeface="Cabin"/>
                <a:ea typeface="Cabin"/>
                <a:cs typeface="Cabin"/>
                <a:sym typeface="Cabin"/>
              </a:rPr>
              <a:t>“Aportar distintos tipos de sugerencias a ideas, situaciones o problemas planteados por otros”.</a:t>
            </a:r>
            <a:endParaRPr sz="1400" b="0" i="0" u="none" strike="noStrike" cap="none">
              <a:solidFill>
                <a:srgbClr val="000000"/>
              </a:solidFill>
              <a:latin typeface="Arial"/>
              <a:ea typeface="Arial"/>
              <a:cs typeface="Arial"/>
              <a:sym typeface="Arial"/>
            </a:endParaRPr>
          </a:p>
        </p:txBody>
      </p:sp>
      <p:sp>
        <p:nvSpPr>
          <p:cNvPr id="1154" name="Google Shape;1154;g2b93100fb3e_0_1173"/>
          <p:cNvSpPr/>
          <p:nvPr/>
        </p:nvSpPr>
        <p:spPr>
          <a:xfrm>
            <a:off x="2926631" y="3442552"/>
            <a:ext cx="1959000" cy="3057000"/>
          </a:xfrm>
          <a:prstGeom prst="roundRect">
            <a:avLst>
              <a:gd name="adj" fmla="val 16667"/>
            </a:avLst>
          </a:prstGeom>
          <a:solidFill>
            <a:srgbClr val="CEBF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lt1"/>
              </a:solidFill>
              <a:latin typeface="Cabin"/>
              <a:ea typeface="Cabin"/>
              <a:cs typeface="Cabin"/>
              <a:sym typeface="Cabin"/>
            </a:endParaRPr>
          </a:p>
        </p:txBody>
      </p:sp>
      <p:sp>
        <p:nvSpPr>
          <p:cNvPr id="1155" name="Google Shape;1155;g2b93100fb3e_0_1173"/>
          <p:cNvSpPr/>
          <p:nvPr/>
        </p:nvSpPr>
        <p:spPr>
          <a:xfrm>
            <a:off x="5360034" y="3442552"/>
            <a:ext cx="1959000" cy="3057000"/>
          </a:xfrm>
          <a:prstGeom prst="roundRect">
            <a:avLst>
              <a:gd name="adj" fmla="val 16667"/>
            </a:avLst>
          </a:prstGeom>
          <a:solidFill>
            <a:srgbClr val="CEBF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chemeClr val="lt1"/>
              </a:solidFill>
              <a:latin typeface="Cabin"/>
              <a:ea typeface="Cabin"/>
              <a:cs typeface="Cabin"/>
              <a:sym typeface="Cabin"/>
            </a:endParaRPr>
          </a:p>
        </p:txBody>
      </p:sp>
      <p:sp>
        <p:nvSpPr>
          <p:cNvPr id="1156" name="Google Shape;1156;g2b93100fb3e_0_1173"/>
          <p:cNvSpPr/>
          <p:nvPr/>
        </p:nvSpPr>
        <p:spPr>
          <a:xfrm>
            <a:off x="2926198" y="4393721"/>
            <a:ext cx="2007900" cy="76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600" b="1" i="0" u="none" strike="noStrike" cap="none">
                <a:solidFill>
                  <a:schemeClr val="dk1"/>
                </a:solidFill>
                <a:highlight>
                  <a:srgbClr val="CEBFF8"/>
                </a:highlight>
                <a:latin typeface="Cabin"/>
                <a:ea typeface="Cabin"/>
                <a:cs typeface="Cabin"/>
                <a:sym typeface="Cabin"/>
              </a:rPr>
              <a:t>¿QUÉ APRENDÍ? ¿DÓNDE USÉ ESA CAPACIDAD?</a:t>
            </a:r>
            <a:endParaRPr sz="14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endParaRPr sz="1700" b="1" i="0" u="none" strike="noStrike" cap="none">
              <a:solidFill>
                <a:schemeClr val="dk1"/>
              </a:solidFill>
              <a:latin typeface="Cabin"/>
              <a:ea typeface="Cabin"/>
              <a:cs typeface="Cabin"/>
              <a:sym typeface="Cabin"/>
            </a:endParaRPr>
          </a:p>
        </p:txBody>
      </p:sp>
      <p:sp>
        <p:nvSpPr>
          <p:cNvPr id="1157" name="Google Shape;1157;g2b93100fb3e_0_1173"/>
          <p:cNvSpPr/>
          <p:nvPr/>
        </p:nvSpPr>
        <p:spPr>
          <a:xfrm>
            <a:off x="4222168" y="3442552"/>
            <a:ext cx="663600" cy="9849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8" name="Google Shape;1158;g2b93100fb3e_0_1173"/>
          <p:cNvSpPr/>
          <p:nvPr/>
        </p:nvSpPr>
        <p:spPr>
          <a:xfrm>
            <a:off x="4418937" y="3379942"/>
            <a:ext cx="1761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9" name="Google Shape;1159;g2b93100fb3e_0_1173"/>
          <p:cNvSpPr/>
          <p:nvPr/>
        </p:nvSpPr>
        <p:spPr>
          <a:xfrm>
            <a:off x="4837128" y="3867642"/>
            <a:ext cx="96900" cy="1719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0" name="Google Shape;1160;g2b93100fb3e_0_1173"/>
          <p:cNvSpPr/>
          <p:nvPr/>
        </p:nvSpPr>
        <p:spPr>
          <a:xfrm>
            <a:off x="3892394" y="3379942"/>
            <a:ext cx="4440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1" name="Google Shape;1161;g2b93100fb3e_0_1173"/>
          <p:cNvSpPr/>
          <p:nvPr/>
        </p:nvSpPr>
        <p:spPr>
          <a:xfrm>
            <a:off x="3713790" y="3379942"/>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2" name="Google Shape;1162;g2b93100fb3e_0_1173"/>
          <p:cNvSpPr/>
          <p:nvPr/>
        </p:nvSpPr>
        <p:spPr>
          <a:xfrm>
            <a:off x="4837128" y="4091050"/>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3" name="Google Shape;1163;g2b93100fb3e_0_1173"/>
          <p:cNvSpPr/>
          <p:nvPr/>
        </p:nvSpPr>
        <p:spPr>
          <a:xfrm>
            <a:off x="4837128" y="4299504"/>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4" name="Google Shape;1164;g2b93100fb3e_0_1173"/>
          <p:cNvSpPr/>
          <p:nvPr/>
        </p:nvSpPr>
        <p:spPr>
          <a:xfrm rot="10800000">
            <a:off x="5353731" y="5527750"/>
            <a:ext cx="663600" cy="984900"/>
          </a:xfrm>
          <a:prstGeom prst="arc">
            <a:avLst>
              <a:gd name="adj1" fmla="val 16200000"/>
              <a:gd name="adj2" fmla="val 0"/>
            </a:avLst>
          </a:prstGeom>
          <a:noFill/>
          <a:ln w="1143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5" name="Google Shape;1165;g2b93100fb3e_0_1173"/>
          <p:cNvSpPr/>
          <p:nvPr/>
        </p:nvSpPr>
        <p:spPr>
          <a:xfrm rot="10800000">
            <a:off x="5644462" y="6447160"/>
            <a:ext cx="1761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6" name="Google Shape;1166;g2b93100fb3e_0_1173"/>
          <p:cNvSpPr/>
          <p:nvPr/>
        </p:nvSpPr>
        <p:spPr>
          <a:xfrm rot="10800000">
            <a:off x="5305471" y="5915659"/>
            <a:ext cx="96900" cy="1719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7" name="Google Shape;1167;g2b93100fb3e_0_1173"/>
          <p:cNvSpPr/>
          <p:nvPr/>
        </p:nvSpPr>
        <p:spPr>
          <a:xfrm rot="10800000">
            <a:off x="5926610" y="6447160"/>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8" name="Google Shape;1168;g2b93100fb3e_0_1173"/>
          <p:cNvSpPr/>
          <p:nvPr/>
        </p:nvSpPr>
        <p:spPr>
          <a:xfrm rot="10800000">
            <a:off x="5305471" y="5736051"/>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9" name="Google Shape;1169;g2b93100fb3e_0_1173"/>
          <p:cNvSpPr/>
          <p:nvPr/>
        </p:nvSpPr>
        <p:spPr>
          <a:xfrm rot="10800000">
            <a:off x="5305471" y="5527597"/>
            <a:ext cx="96900" cy="1281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0" name="Google Shape;1170;g2b93100fb3e_0_1173"/>
          <p:cNvSpPr/>
          <p:nvPr/>
        </p:nvSpPr>
        <p:spPr>
          <a:xfrm>
            <a:off x="5402371" y="4533662"/>
            <a:ext cx="2045700" cy="549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L" sz="1600" b="1" i="0" u="none" strike="noStrike" cap="none">
                <a:solidFill>
                  <a:schemeClr val="dk1"/>
                </a:solidFill>
                <a:highlight>
                  <a:srgbClr val="CEBFF8"/>
                </a:highlight>
                <a:latin typeface="Cabin"/>
                <a:ea typeface="Cabin"/>
                <a:cs typeface="Cabin"/>
                <a:sym typeface="Cabin"/>
              </a:rPr>
              <a:t>¿QUÉ FUE LO IMPORTANTE PARA MÍ?</a:t>
            </a:r>
            <a:endParaRPr sz="1600" b="1" i="0" u="none" strike="noStrike" cap="none">
              <a:solidFill>
                <a:schemeClr val="dk1"/>
              </a:solidFill>
              <a:highlight>
                <a:srgbClr val="CEBFF8"/>
              </a:highlight>
              <a:latin typeface="Cabin"/>
              <a:ea typeface="Cabin"/>
              <a:cs typeface="Cabin"/>
              <a:sym typeface="Cabin"/>
            </a:endParaRPr>
          </a:p>
        </p:txBody>
      </p:sp>
      <p:pic>
        <p:nvPicPr>
          <p:cNvPr id="1171" name="Google Shape;1171;g2b93100fb3e_0_1173"/>
          <p:cNvPicPr preferRelativeResize="0"/>
          <p:nvPr/>
        </p:nvPicPr>
        <p:blipFill>
          <a:blip r:embed="rId3">
            <a:alphaModFix/>
          </a:blip>
          <a:stretch>
            <a:fillRect/>
          </a:stretch>
        </p:blipFill>
        <p:spPr>
          <a:xfrm>
            <a:off x="5115300" y="398100"/>
            <a:ext cx="2114924" cy="529200"/>
          </a:xfrm>
          <a:prstGeom prst="rect">
            <a:avLst/>
          </a:prstGeom>
          <a:noFill/>
          <a:ln>
            <a:noFill/>
          </a:ln>
        </p:spPr>
      </p:pic>
      <p:sp>
        <p:nvSpPr>
          <p:cNvPr id="1172" name="Google Shape;1172;g2b93100fb3e_0_1173"/>
          <p:cNvSpPr txBox="1"/>
          <p:nvPr/>
        </p:nvSpPr>
        <p:spPr>
          <a:xfrm>
            <a:off x="199991" y="1235653"/>
            <a:ext cx="6678000" cy="57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s-CL" sz="2200" b="1" i="0" u="none" strike="noStrike" cap="none">
                <a:solidFill>
                  <a:srgbClr val="000000"/>
                </a:solidFill>
                <a:latin typeface="Arvo"/>
                <a:ea typeface="Arvo"/>
                <a:cs typeface="Arvo"/>
                <a:sym typeface="Arvo"/>
              </a:rPr>
              <a:t>REFLEXIÓN </a:t>
            </a:r>
            <a:endParaRPr sz="2200" b="1" i="0" u="none" strike="noStrike" cap="none">
              <a:solidFill>
                <a:srgbClr val="000000"/>
              </a:solidFill>
              <a:latin typeface="Arvo"/>
              <a:ea typeface="Arvo"/>
              <a:cs typeface="Arvo"/>
              <a:sym typeface="Arv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g2695f1d8b7d_0_0"/>
          <p:cNvSpPr txBox="1"/>
          <p:nvPr/>
        </p:nvSpPr>
        <p:spPr>
          <a:xfrm>
            <a:off x="0" y="6858700"/>
            <a:ext cx="10044000" cy="6156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L" sz="2800" b="1">
                <a:solidFill>
                  <a:srgbClr val="FFFFFF"/>
                </a:solidFill>
                <a:latin typeface="Cabin"/>
                <a:ea typeface="Cabin"/>
                <a:cs typeface="Cabin"/>
                <a:sym typeface="Cabin"/>
              </a:rPr>
              <a:t>Clase 4</a:t>
            </a:r>
            <a:endParaRPr sz="2800" b="1">
              <a:solidFill>
                <a:srgbClr val="FFFFFF"/>
              </a:solidFill>
              <a:latin typeface="Cabin"/>
              <a:ea typeface="Cabin"/>
              <a:cs typeface="Cabin"/>
              <a:sym typeface="Cabin"/>
            </a:endParaRPr>
          </a:p>
        </p:txBody>
      </p:sp>
      <p:sp>
        <p:nvSpPr>
          <p:cNvPr id="1178" name="Google Shape;1178;g2695f1d8b7d_0_0"/>
          <p:cNvSpPr txBox="1"/>
          <p:nvPr/>
        </p:nvSpPr>
        <p:spPr>
          <a:xfrm>
            <a:off x="1559401" y="4486800"/>
            <a:ext cx="7828200" cy="827400"/>
          </a:xfrm>
          <a:prstGeom prst="rect">
            <a:avLst/>
          </a:prstGeom>
          <a:noFill/>
          <a:ln>
            <a:noFill/>
          </a:ln>
        </p:spPr>
        <p:txBody>
          <a:bodyPr spcFirstLastPara="1" wrap="square" lIns="91425" tIns="91425" rIns="91425" bIns="91425" anchor="t" anchorCtr="0">
            <a:noAutofit/>
          </a:bodyPr>
          <a:lstStyle/>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MENTALIDAD</a:t>
            </a:r>
            <a:endParaRPr sz="1400" b="0" i="0" u="none" strike="noStrike" cap="none">
              <a:solidFill>
                <a:srgbClr val="000000"/>
              </a:solidFill>
              <a:latin typeface="Arial"/>
              <a:ea typeface="Arial"/>
              <a:cs typeface="Arial"/>
              <a:sym typeface="Arial"/>
            </a:endParaRPr>
          </a:p>
          <a:p>
            <a:pPr marL="0" marR="0" lvl="0" indent="0" algn="just" rtl="0">
              <a:spcBef>
                <a:spcPts val="0"/>
              </a:spcBef>
              <a:spcAft>
                <a:spcPts val="0"/>
              </a:spcAft>
              <a:buNone/>
            </a:pPr>
            <a:r>
              <a:rPr lang="es-CL" sz="6000" b="1" i="0" u="none" strike="noStrike" cap="none">
                <a:solidFill>
                  <a:schemeClr val="dk1"/>
                </a:solidFill>
                <a:latin typeface="Arvo"/>
                <a:ea typeface="Arvo"/>
                <a:cs typeface="Arvo"/>
                <a:sym typeface="Arvo"/>
              </a:rPr>
              <a:t>EMPRENDEDORA  </a:t>
            </a:r>
            <a:endParaRPr sz="6000" b="1" i="0" u="none" strike="noStrike" cap="none">
              <a:solidFill>
                <a:schemeClr val="dk1"/>
              </a:solidFill>
              <a:latin typeface="Arvo"/>
              <a:ea typeface="Arvo"/>
              <a:cs typeface="Arvo"/>
              <a:sym typeface="Arvo"/>
            </a:endParaRPr>
          </a:p>
        </p:txBody>
      </p:sp>
      <p:pic>
        <p:nvPicPr>
          <p:cNvPr id="1179" name="Google Shape;1179;g2695f1d8b7d_0_0"/>
          <p:cNvPicPr preferRelativeResize="0"/>
          <p:nvPr/>
        </p:nvPicPr>
        <p:blipFill rotWithShape="1">
          <a:blip r:embed="rId3">
            <a:alphaModFix/>
          </a:blip>
          <a:srcRect l="4003"/>
          <a:stretch/>
        </p:blipFill>
        <p:spPr>
          <a:xfrm>
            <a:off x="922488" y="1827575"/>
            <a:ext cx="1972575" cy="2305400"/>
          </a:xfrm>
          <a:prstGeom prst="rect">
            <a:avLst/>
          </a:prstGeom>
          <a:noFill/>
          <a:ln>
            <a:noFill/>
          </a:ln>
        </p:spPr>
      </p:pic>
      <p:pic>
        <p:nvPicPr>
          <p:cNvPr id="1180" name="Google Shape;1180;g2695f1d8b7d_0_0"/>
          <p:cNvPicPr preferRelativeResize="0"/>
          <p:nvPr/>
        </p:nvPicPr>
        <p:blipFill rotWithShape="1">
          <a:blip r:embed="rId4">
            <a:alphaModFix/>
          </a:blip>
          <a:srcRect/>
          <a:stretch/>
        </p:blipFill>
        <p:spPr>
          <a:xfrm>
            <a:off x="6154465" y="1827550"/>
            <a:ext cx="1382648" cy="1682808"/>
          </a:xfrm>
          <a:prstGeom prst="rect">
            <a:avLst/>
          </a:prstGeom>
          <a:noFill/>
          <a:ln>
            <a:noFill/>
          </a:ln>
        </p:spPr>
      </p:pic>
      <p:pic>
        <p:nvPicPr>
          <p:cNvPr id="1181" name="Google Shape;1181;g2695f1d8b7d_0_0"/>
          <p:cNvPicPr preferRelativeResize="0"/>
          <p:nvPr/>
        </p:nvPicPr>
        <p:blipFill rotWithShape="1">
          <a:blip r:embed="rId5">
            <a:alphaModFix/>
          </a:blip>
          <a:srcRect/>
          <a:stretch/>
        </p:blipFill>
        <p:spPr>
          <a:xfrm>
            <a:off x="4653820" y="1778350"/>
            <a:ext cx="1712349" cy="1754631"/>
          </a:xfrm>
          <a:prstGeom prst="rect">
            <a:avLst/>
          </a:prstGeom>
          <a:noFill/>
          <a:ln>
            <a:noFill/>
          </a:ln>
        </p:spPr>
      </p:pic>
      <p:pic>
        <p:nvPicPr>
          <p:cNvPr id="1182" name="Google Shape;1182;g2695f1d8b7d_0_0"/>
          <p:cNvPicPr preferRelativeResize="0"/>
          <p:nvPr/>
        </p:nvPicPr>
        <p:blipFill rotWithShape="1">
          <a:blip r:embed="rId6">
            <a:alphaModFix/>
          </a:blip>
          <a:srcRect l="5195" r="8074"/>
          <a:stretch/>
        </p:blipFill>
        <p:spPr>
          <a:xfrm>
            <a:off x="2833774" y="1827565"/>
            <a:ext cx="1655765" cy="2455336"/>
          </a:xfrm>
          <a:prstGeom prst="rect">
            <a:avLst/>
          </a:prstGeom>
          <a:noFill/>
          <a:ln>
            <a:noFill/>
          </a:ln>
        </p:spPr>
      </p:pic>
      <p:pic>
        <p:nvPicPr>
          <p:cNvPr id="1183" name="Google Shape;1183;g2695f1d8b7d_0_0"/>
          <p:cNvPicPr preferRelativeResize="0"/>
          <p:nvPr/>
        </p:nvPicPr>
        <p:blipFill rotWithShape="1">
          <a:blip r:embed="rId7">
            <a:alphaModFix/>
          </a:blip>
          <a:srcRect/>
          <a:stretch/>
        </p:blipFill>
        <p:spPr>
          <a:xfrm>
            <a:off x="7409160" y="1847938"/>
            <a:ext cx="1712349" cy="1762501"/>
          </a:xfrm>
          <a:prstGeom prst="rect">
            <a:avLst/>
          </a:prstGeom>
          <a:noFill/>
          <a:ln>
            <a:noFill/>
          </a:ln>
        </p:spPr>
      </p:pic>
      <p:pic>
        <p:nvPicPr>
          <p:cNvPr id="1184" name="Google Shape;1184;g2695f1d8b7d_0_0"/>
          <p:cNvPicPr preferRelativeResize="0"/>
          <p:nvPr/>
        </p:nvPicPr>
        <p:blipFill>
          <a:blip r:embed="rId8">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g2695f1d8b7d_0_11"/>
          <p:cNvSpPr/>
          <p:nvPr/>
        </p:nvSpPr>
        <p:spPr>
          <a:xfrm>
            <a:off x="33325" y="-19175"/>
            <a:ext cx="10044000" cy="7740000"/>
          </a:xfrm>
          <a:prstGeom prst="rect">
            <a:avLst/>
          </a:prstGeom>
          <a:solidFill>
            <a:srgbClr val="E8ED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91" name="Google Shape;1191;g2695f1d8b7d_0_11"/>
          <p:cNvPicPr preferRelativeResize="0"/>
          <p:nvPr/>
        </p:nvPicPr>
        <p:blipFill rotWithShape="1">
          <a:blip r:embed="rId3">
            <a:alphaModFix/>
          </a:blip>
          <a:srcRect l="19263" t="14871" r="20332" b="6444"/>
          <a:stretch/>
        </p:blipFill>
        <p:spPr>
          <a:xfrm>
            <a:off x="49988" y="204466"/>
            <a:ext cx="10010676" cy="73310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
          <p:cNvSpPr/>
          <p:nvPr/>
        </p:nvSpPr>
        <p:spPr>
          <a:xfrm>
            <a:off x="33325" y="-19175"/>
            <a:ext cx="10044000" cy="7740000"/>
          </a:xfrm>
          <a:prstGeom prst="rect">
            <a:avLst/>
          </a:prstGeom>
          <a:solidFill>
            <a:srgbClr val="E8ED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57" name="Google Shape;257;p2"/>
          <p:cNvPicPr preferRelativeResize="0"/>
          <p:nvPr/>
        </p:nvPicPr>
        <p:blipFill rotWithShape="1">
          <a:blip r:embed="rId3">
            <a:alphaModFix/>
          </a:blip>
          <a:srcRect l="18693" t="14629" r="19933" b="5599"/>
          <a:stretch/>
        </p:blipFill>
        <p:spPr>
          <a:xfrm>
            <a:off x="33325" y="200075"/>
            <a:ext cx="10044000" cy="733985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g2695f1d8b7d_0_18"/>
          <p:cNvSpPr txBox="1"/>
          <p:nvPr/>
        </p:nvSpPr>
        <p:spPr>
          <a:xfrm>
            <a:off x="136534" y="8163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REFLEXIÓN  </a:t>
            </a:r>
            <a:r>
              <a:rPr lang="es-CL" sz="2700" b="1" i="0" u="none" strike="noStrike" cap="none">
                <a:solidFill>
                  <a:srgbClr val="000000"/>
                </a:solidFill>
                <a:latin typeface="Arvo"/>
                <a:ea typeface="Arvo"/>
                <a:cs typeface="Arvo"/>
                <a:sym typeface="Arvo"/>
              </a:rPr>
              <a:t>CREATIVO</a:t>
            </a:r>
            <a:endParaRPr sz="2700" b="1" i="0" u="none" strike="noStrike" cap="none">
              <a:solidFill>
                <a:srgbClr val="000000"/>
              </a:solidFill>
              <a:latin typeface="Arvo"/>
              <a:ea typeface="Arvo"/>
              <a:cs typeface="Arvo"/>
              <a:sym typeface="Arvo"/>
            </a:endParaRPr>
          </a:p>
        </p:txBody>
      </p:sp>
      <p:pic>
        <p:nvPicPr>
          <p:cNvPr id="1197" name="Google Shape;1197;g2695f1d8b7d_0_18"/>
          <p:cNvPicPr preferRelativeResize="0"/>
          <p:nvPr/>
        </p:nvPicPr>
        <p:blipFill rotWithShape="1">
          <a:blip r:embed="rId3">
            <a:alphaModFix/>
          </a:blip>
          <a:srcRect/>
          <a:stretch/>
        </p:blipFill>
        <p:spPr>
          <a:xfrm>
            <a:off x="7095000" y="1894674"/>
            <a:ext cx="2848225" cy="2693300"/>
          </a:xfrm>
          <a:prstGeom prst="rect">
            <a:avLst/>
          </a:prstGeom>
          <a:noFill/>
          <a:ln>
            <a:noFill/>
          </a:ln>
        </p:spPr>
      </p:pic>
      <p:sp>
        <p:nvSpPr>
          <p:cNvPr id="1198" name="Google Shape;1198;g2695f1d8b7d_0_18"/>
          <p:cNvSpPr/>
          <p:nvPr/>
        </p:nvSpPr>
        <p:spPr>
          <a:xfrm>
            <a:off x="262025" y="1580025"/>
            <a:ext cx="95193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CL" sz="2400" b="1" i="0" u="none" strike="noStrike" cap="none">
                <a:solidFill>
                  <a:schemeClr val="dk1"/>
                </a:solidFill>
                <a:latin typeface="Cabin"/>
                <a:ea typeface="Cabin"/>
                <a:cs typeface="Cabin"/>
                <a:sym typeface="Cabin"/>
              </a:rPr>
              <a:t>Instrucciones:</a:t>
            </a:r>
            <a:endParaRPr sz="24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bin"/>
              <a:ea typeface="Cabin"/>
              <a:cs typeface="Cabin"/>
              <a:sym typeface="Cabin"/>
            </a:endParaRPr>
          </a:p>
          <a:p>
            <a:pPr marL="508000" marR="0" lvl="0" indent="-406400" algn="l" rtl="0">
              <a:lnSpc>
                <a:spcPct val="100000"/>
              </a:lnSpc>
              <a:spcBef>
                <a:spcPts val="0"/>
              </a:spcBef>
              <a:spcAft>
                <a:spcPts val="0"/>
              </a:spcAft>
              <a:buClr>
                <a:schemeClr val="dk1"/>
              </a:buClr>
              <a:buSzPts val="2400"/>
              <a:buFont typeface="Cabin"/>
              <a:buAutoNum type="arabicPeriod"/>
            </a:pPr>
            <a:r>
              <a:rPr lang="es-CL" sz="2400" b="0" i="0" u="none" strike="noStrike" cap="none">
                <a:solidFill>
                  <a:schemeClr val="dk1"/>
                </a:solidFill>
                <a:latin typeface="Cabin"/>
                <a:ea typeface="Cabin"/>
                <a:cs typeface="Cabin"/>
                <a:sym typeface="Cabin"/>
              </a:rPr>
              <a:t>Piensa en un objeto cotidiano de tu casa </a:t>
            </a:r>
            <a:endParaRPr sz="2400" b="0" i="0" u="none" strike="noStrike" cap="none">
              <a:solidFill>
                <a:schemeClr val="dk1"/>
              </a:solidFill>
              <a:latin typeface="Cabin"/>
              <a:ea typeface="Cabin"/>
              <a:cs typeface="Cabin"/>
              <a:sym typeface="Cabin"/>
            </a:endParaRPr>
          </a:p>
          <a:p>
            <a:pPr marL="508000" marR="0" lvl="0" indent="0" algn="l" rtl="0">
              <a:lnSpc>
                <a:spcPct val="100000"/>
              </a:lnSpc>
              <a:spcBef>
                <a:spcPts val="0"/>
              </a:spcBef>
              <a:spcAft>
                <a:spcPts val="0"/>
              </a:spcAft>
              <a:buClr>
                <a:srgbClr val="000000"/>
              </a:buClr>
              <a:buSzPts val="2400"/>
              <a:buFont typeface="Arial"/>
              <a:buNone/>
            </a:pPr>
            <a:r>
              <a:rPr lang="es-CL" sz="2400" b="0" i="0" u="none" strike="noStrike" cap="none">
                <a:solidFill>
                  <a:schemeClr val="dk1"/>
                </a:solidFill>
                <a:latin typeface="Cabin"/>
                <a:ea typeface="Cabin"/>
                <a:cs typeface="Cabin"/>
                <a:sym typeface="Cabin"/>
              </a:rPr>
              <a:t>(taza, florero, lámpara, etc.). </a:t>
            </a:r>
            <a:endParaRPr sz="2400" b="0" i="0" u="none" strike="noStrike" cap="none">
              <a:solidFill>
                <a:schemeClr val="dk1"/>
              </a:solidFill>
              <a:latin typeface="Cabin"/>
              <a:ea typeface="Cabin"/>
              <a:cs typeface="Cabin"/>
              <a:sym typeface="Cabin"/>
            </a:endParaRPr>
          </a:p>
          <a:p>
            <a:pPr marL="5080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bin"/>
              <a:ea typeface="Cabin"/>
              <a:cs typeface="Cabin"/>
              <a:sym typeface="Cabin"/>
            </a:endParaRPr>
          </a:p>
          <a:p>
            <a:pPr marL="508000" marR="0" lvl="0" indent="-406400" algn="l" rtl="0">
              <a:lnSpc>
                <a:spcPct val="100000"/>
              </a:lnSpc>
              <a:spcBef>
                <a:spcPts val="0"/>
              </a:spcBef>
              <a:spcAft>
                <a:spcPts val="0"/>
              </a:spcAft>
              <a:buClr>
                <a:schemeClr val="dk1"/>
              </a:buClr>
              <a:buSzPts val="2400"/>
              <a:buFont typeface="Cabin"/>
              <a:buAutoNum type="arabicPeriod"/>
            </a:pPr>
            <a:r>
              <a:rPr lang="es-CL" sz="2400" b="0" i="0" u="none" strike="noStrike" cap="none">
                <a:solidFill>
                  <a:schemeClr val="dk1"/>
                </a:solidFill>
                <a:latin typeface="Cabin"/>
                <a:ea typeface="Cabin"/>
                <a:cs typeface="Cabin"/>
                <a:sym typeface="Cabin"/>
              </a:rPr>
              <a:t>¿Cómo ha evolucionado</a:t>
            </a:r>
            <a:endParaRPr sz="2400" b="0" i="0" u="none" strike="noStrike" cap="none">
              <a:solidFill>
                <a:schemeClr val="dk1"/>
              </a:solidFill>
              <a:latin typeface="Cabin"/>
              <a:ea typeface="Cabin"/>
              <a:cs typeface="Cabin"/>
              <a:sym typeface="Cabin"/>
            </a:endParaRPr>
          </a:p>
          <a:p>
            <a:pPr marL="508000" marR="0" lvl="0" indent="0" algn="l" rtl="0">
              <a:lnSpc>
                <a:spcPct val="100000"/>
              </a:lnSpc>
              <a:spcBef>
                <a:spcPts val="0"/>
              </a:spcBef>
              <a:spcAft>
                <a:spcPts val="0"/>
              </a:spcAft>
              <a:buClr>
                <a:srgbClr val="000000"/>
              </a:buClr>
              <a:buSzPts val="2400"/>
              <a:buFont typeface="Arial"/>
              <a:buNone/>
            </a:pPr>
            <a:r>
              <a:rPr lang="es-CL" sz="2400" b="0" i="0" u="none" strike="noStrike" cap="none">
                <a:solidFill>
                  <a:schemeClr val="dk1"/>
                </a:solidFill>
                <a:latin typeface="Cabin"/>
                <a:ea typeface="Cabin"/>
                <a:cs typeface="Cabin"/>
                <a:sym typeface="Cabin"/>
              </a:rPr>
              <a:t>en el tiempo?</a:t>
            </a:r>
            <a:endParaRPr sz="2400" b="0" i="0" u="none" strike="noStrike" cap="none">
              <a:solidFill>
                <a:schemeClr val="dk1"/>
              </a:solidFill>
              <a:latin typeface="Cabin"/>
              <a:ea typeface="Cabin"/>
              <a:cs typeface="Cabin"/>
              <a:sym typeface="Cabin"/>
            </a:endParaRPr>
          </a:p>
          <a:p>
            <a:pPr marL="5080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bin"/>
              <a:ea typeface="Cabin"/>
              <a:cs typeface="Cabin"/>
              <a:sym typeface="Cabin"/>
            </a:endParaRPr>
          </a:p>
          <a:p>
            <a:pPr marL="5080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bin"/>
              <a:ea typeface="Cabin"/>
              <a:cs typeface="Cabin"/>
              <a:sym typeface="Cabin"/>
            </a:endParaRPr>
          </a:p>
          <a:p>
            <a:pPr marL="50800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chemeClr val="dk1"/>
                </a:solidFill>
                <a:latin typeface="Arvo"/>
                <a:ea typeface="Arvo"/>
                <a:cs typeface="Arvo"/>
                <a:sym typeface="Arvo"/>
              </a:rPr>
              <a:t>Algunos objetos tienen </a:t>
            </a:r>
            <a:endParaRPr sz="24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chemeClr val="dk1"/>
                </a:solidFill>
                <a:latin typeface="Arvo"/>
                <a:ea typeface="Arvo"/>
                <a:cs typeface="Arvo"/>
                <a:sym typeface="Arvo"/>
              </a:rPr>
              <a:t>cambios</a:t>
            </a:r>
            <a:endParaRPr sz="24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3500"/>
              <a:buFont typeface="Arial"/>
              <a:buNone/>
            </a:pPr>
            <a:r>
              <a:rPr lang="es-CL" sz="3500" b="1" i="0" u="none" strike="noStrike" cap="none">
                <a:solidFill>
                  <a:schemeClr val="dk1"/>
                </a:solidFill>
                <a:latin typeface="Arvo"/>
                <a:ea typeface="Arvo"/>
                <a:cs typeface="Arvo"/>
                <a:sym typeface="Arvo"/>
              </a:rPr>
              <a:t>RADICALES</a:t>
            </a:r>
            <a:endParaRPr sz="35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chemeClr val="dk1"/>
                </a:solidFill>
                <a:latin typeface="Arvo"/>
                <a:ea typeface="Arvo"/>
                <a:cs typeface="Arvo"/>
                <a:sym typeface="Arvo"/>
              </a:rPr>
              <a:t>y otros cambios </a:t>
            </a:r>
            <a:endParaRPr sz="24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3500"/>
              <a:buFont typeface="Arial"/>
              <a:buNone/>
            </a:pPr>
            <a:r>
              <a:rPr lang="es-CL" sz="3500" b="1" i="0" u="none" strike="noStrike" cap="none">
                <a:solidFill>
                  <a:schemeClr val="dk1"/>
                </a:solidFill>
                <a:latin typeface="Arvo"/>
                <a:ea typeface="Arvo"/>
                <a:cs typeface="Arvo"/>
                <a:sym typeface="Arvo"/>
              </a:rPr>
              <a:t>PARCIALES</a:t>
            </a:r>
            <a:endParaRPr sz="3500" b="1" i="0" u="none" strike="noStrike" cap="none">
              <a:solidFill>
                <a:schemeClr val="dk1"/>
              </a:solidFill>
              <a:latin typeface="Arvo"/>
              <a:ea typeface="Arvo"/>
              <a:cs typeface="Arvo"/>
              <a:sym typeface="Arvo"/>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5080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g2695f1d8b7d_0_24"/>
          <p:cNvSpPr/>
          <p:nvPr/>
        </p:nvSpPr>
        <p:spPr>
          <a:xfrm>
            <a:off x="746687" y="2220602"/>
            <a:ext cx="5643900" cy="3298800"/>
          </a:xfrm>
          <a:prstGeom prst="rect">
            <a:avLst/>
          </a:prstGeom>
          <a:noFill/>
          <a:ln>
            <a:noFill/>
          </a:ln>
        </p:spPr>
        <p:txBody>
          <a:bodyPr spcFirstLastPara="1" wrap="square" lIns="101350" tIns="50650" rIns="101350" bIns="50650" anchor="t" anchorCtr="0">
            <a:noAutofit/>
          </a:bodyPr>
          <a:lstStyle/>
          <a:p>
            <a:pPr marL="0" marR="0" lvl="0" indent="0" algn="just" rtl="0">
              <a:lnSpc>
                <a:spcPct val="100000"/>
              </a:lnSpc>
              <a:spcBef>
                <a:spcPts val="0"/>
              </a:spcBef>
              <a:spcAft>
                <a:spcPts val="0"/>
              </a:spcAft>
              <a:buClr>
                <a:srgbClr val="000000"/>
              </a:buClr>
              <a:buSzPts val="3100"/>
              <a:buFont typeface="Arial"/>
              <a:buNone/>
            </a:pPr>
            <a:r>
              <a:rPr lang="es-CL" sz="3100" b="1" i="0" u="none" strike="noStrike" cap="none">
                <a:solidFill>
                  <a:schemeClr val="dk1"/>
                </a:solidFill>
                <a:latin typeface="Cabin"/>
                <a:ea typeface="Cabin"/>
                <a:cs typeface="Cabin"/>
                <a:sym typeface="Cabin"/>
              </a:rPr>
              <a:t>OBJETIVO DE LA SESIÓN</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3100"/>
              <a:buFont typeface="Arial"/>
              <a:buNone/>
            </a:pPr>
            <a:endParaRPr sz="3100" b="1"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2200"/>
              <a:buFont typeface="Arial"/>
              <a:buNone/>
            </a:pPr>
            <a:r>
              <a:rPr lang="es-CL" sz="2200" b="0" i="0" u="none" strike="noStrike" cap="none">
                <a:solidFill>
                  <a:schemeClr val="dk1"/>
                </a:solidFill>
                <a:latin typeface="Cabin"/>
                <a:ea typeface="Cabin"/>
                <a:cs typeface="Cabin"/>
                <a:sym typeface="Cabin"/>
              </a:rPr>
              <a:t>Comprender en qué consiste la práctica de la experimentación y realizar un experimento real para aprender a validar hipótesis.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2200"/>
              <a:buFont typeface="Arial"/>
              <a:buNone/>
            </a:pPr>
            <a:r>
              <a:rPr lang="es-CL" sz="2200" b="0" i="0" u="none" strike="noStrike" cap="none">
                <a:solidFill>
                  <a:schemeClr val="dk1"/>
                </a:solidFill>
                <a:latin typeface="Cabin"/>
                <a:ea typeface="Cabin"/>
                <a:cs typeface="Cabin"/>
                <a:sym typeface="Cabin"/>
              </a:rPr>
              <a:t>Reconocer el fracaso como una fuente de aprendizaje. </a:t>
            </a: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bin"/>
              <a:ea typeface="Cabin"/>
              <a:cs typeface="Cabin"/>
              <a:sym typeface="Cabin"/>
            </a:endParaRPr>
          </a:p>
        </p:txBody>
      </p:sp>
      <p:pic>
        <p:nvPicPr>
          <p:cNvPr id="1204" name="Google Shape;1204;g2695f1d8b7d_0_24"/>
          <p:cNvPicPr preferRelativeResize="0"/>
          <p:nvPr/>
        </p:nvPicPr>
        <p:blipFill rotWithShape="1">
          <a:blip r:embed="rId3">
            <a:alphaModFix/>
          </a:blip>
          <a:srcRect/>
          <a:stretch/>
        </p:blipFill>
        <p:spPr>
          <a:xfrm>
            <a:off x="6868970" y="2593116"/>
            <a:ext cx="2428343" cy="2485489"/>
          </a:xfrm>
          <a:prstGeom prst="rect">
            <a:avLst/>
          </a:prstGeom>
          <a:noFill/>
          <a:ln>
            <a:noFill/>
          </a:ln>
        </p:spPr>
      </p:pic>
      <p:pic>
        <p:nvPicPr>
          <p:cNvPr id="1205" name="Google Shape;1205;g2695f1d8b7d_0_24"/>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pic>
        <p:nvPicPr>
          <p:cNvPr id="1218" name="Google Shape;1218;g2695f1d8b7d_0_127"/>
          <p:cNvPicPr preferRelativeResize="0"/>
          <p:nvPr/>
        </p:nvPicPr>
        <p:blipFill rotWithShape="1">
          <a:blip r:embed="rId3">
            <a:alphaModFix/>
          </a:blip>
          <a:srcRect l="4756" t="50742" r="60674" b="6827"/>
          <a:stretch/>
        </p:blipFill>
        <p:spPr>
          <a:xfrm>
            <a:off x="5389423" y="1949474"/>
            <a:ext cx="3217589" cy="2836308"/>
          </a:xfrm>
          <a:prstGeom prst="rect">
            <a:avLst/>
          </a:prstGeom>
          <a:noFill/>
          <a:ln>
            <a:noFill/>
          </a:ln>
        </p:spPr>
      </p:pic>
      <p:sp>
        <p:nvSpPr>
          <p:cNvPr id="1219" name="Google Shape;1219;g2695f1d8b7d_0_127"/>
          <p:cNvSpPr txBox="1"/>
          <p:nvPr/>
        </p:nvSpPr>
        <p:spPr>
          <a:xfrm>
            <a:off x="5420756" y="2198982"/>
            <a:ext cx="3217500" cy="20499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0" i="0" u="none" strike="noStrike" cap="none">
                <a:solidFill>
                  <a:srgbClr val="000000"/>
                </a:solidFill>
                <a:latin typeface="Arvo"/>
                <a:ea typeface="Arvo"/>
                <a:cs typeface="Arvo"/>
                <a:sym typeface="Arvo"/>
              </a:rPr>
              <a:t>práctica de la </a:t>
            </a:r>
            <a:endParaRPr sz="2400" b="0" i="0" u="none" strike="noStrike" cap="none">
              <a:solidFill>
                <a:srgbClr val="000000"/>
              </a:solidFill>
              <a:latin typeface="Arvo"/>
              <a:ea typeface="Arvo"/>
              <a:cs typeface="Arvo"/>
              <a:sym typeface="Arvo"/>
            </a:endParaRPr>
          </a:p>
          <a:p>
            <a:pPr marL="0" marR="0" lvl="0" indent="0" algn="ctr" rtl="0">
              <a:lnSpc>
                <a:spcPct val="100000"/>
              </a:lnSpc>
              <a:spcBef>
                <a:spcPts val="0"/>
              </a:spcBef>
              <a:spcAft>
                <a:spcPts val="0"/>
              </a:spcAft>
              <a:buClr>
                <a:srgbClr val="000000"/>
              </a:buClr>
              <a:buSzPts val="1900"/>
              <a:buFont typeface="Arial"/>
              <a:buNone/>
            </a:pPr>
            <a:r>
              <a:rPr lang="es-CL" sz="1900" b="1" i="0" u="none" strike="noStrike" cap="none">
                <a:solidFill>
                  <a:srgbClr val="000000"/>
                </a:solidFill>
                <a:latin typeface="Arvo"/>
                <a:ea typeface="Arvo"/>
                <a:cs typeface="Arvo"/>
                <a:sym typeface="Arvo"/>
              </a:rPr>
              <a:t>EXPERIMENTACIÓN</a:t>
            </a:r>
            <a:endParaRPr sz="1900" b="1" i="0" u="none" strike="noStrike" cap="none">
              <a:solidFill>
                <a:srgbClr val="000000"/>
              </a:solidFill>
              <a:latin typeface="Arvo"/>
              <a:ea typeface="Arvo"/>
              <a:cs typeface="Arvo"/>
              <a:sym typeface="Arvo"/>
            </a:endParaRPr>
          </a:p>
        </p:txBody>
      </p:sp>
      <p:sp>
        <p:nvSpPr>
          <p:cNvPr id="1220" name="Google Shape;1220;g2695f1d8b7d_0_127"/>
          <p:cNvSpPr/>
          <p:nvPr/>
        </p:nvSpPr>
        <p:spPr>
          <a:xfrm>
            <a:off x="1" y="6017353"/>
            <a:ext cx="10044000" cy="1349700"/>
          </a:xfrm>
          <a:prstGeom prst="rect">
            <a:avLst/>
          </a:prstGeom>
          <a:solidFill>
            <a:schemeClr val="lt1"/>
          </a:solidFill>
          <a:ln>
            <a:noFill/>
          </a:ln>
        </p:spPr>
        <p:txBody>
          <a:bodyPr spcFirstLastPara="1" wrap="square" lIns="101350" tIns="50650" rIns="101350" bIns="5065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1221" name="Google Shape;1221;g2695f1d8b7d_0_127"/>
          <p:cNvSpPr/>
          <p:nvPr/>
        </p:nvSpPr>
        <p:spPr>
          <a:xfrm>
            <a:off x="392660" y="5352702"/>
            <a:ext cx="9350100" cy="1808400"/>
          </a:xfrm>
          <a:prstGeom prst="rect">
            <a:avLst/>
          </a:prstGeom>
          <a:noFill/>
          <a:ln>
            <a:noFill/>
          </a:ln>
        </p:spPr>
        <p:txBody>
          <a:bodyPr spcFirstLastPara="1" wrap="square" lIns="101350" tIns="50650" rIns="101350" bIns="50650"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La </a:t>
            </a:r>
            <a:r>
              <a:rPr lang="es-CL" sz="2000" b="1" i="0" u="none" strike="noStrike" cap="none">
                <a:solidFill>
                  <a:srgbClr val="000000"/>
                </a:solidFill>
                <a:latin typeface="Cabin"/>
                <a:ea typeface="Cabin"/>
                <a:cs typeface="Cabin"/>
                <a:sym typeface="Cabin"/>
              </a:rPr>
              <a:t>práctica de la experimentación</a:t>
            </a:r>
            <a:r>
              <a:rPr lang="es-CL" sz="2000" b="0" i="0" u="none" strike="noStrike" cap="none">
                <a:solidFill>
                  <a:srgbClr val="000000"/>
                </a:solidFill>
                <a:latin typeface="Cabin"/>
                <a:ea typeface="Cabin"/>
                <a:cs typeface="Cabin"/>
                <a:sym typeface="Cabin"/>
              </a:rPr>
              <a:t> está diseñada para ayudar a los estudiantes de emprendimiento a manejar la incertidumbre y dar sentido a situaciones caóticas o extremadamente inciertas. Cuando realmente no sabes qué hacer, la única opción es tomar acción y aprender de la acción para dar sentido al mundo. </a:t>
            </a:r>
            <a:endParaRPr sz="2000" b="0" i="0" u="none" strike="noStrike" cap="none">
              <a:solidFill>
                <a:srgbClr val="000000"/>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Involucra la formulación de una hipótesis, el diseño de un estudio y la recopilación de datos.</a:t>
            </a:r>
            <a:endParaRPr sz="2000" b="0" i="0" u="none" strike="noStrike" cap="none">
              <a:solidFill>
                <a:srgbClr val="000000"/>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p:txBody>
      </p:sp>
      <p:sp>
        <p:nvSpPr>
          <p:cNvPr id="1222" name="Google Shape;1222;g2695f1d8b7d_0_127"/>
          <p:cNvSpPr/>
          <p:nvPr/>
        </p:nvSpPr>
        <p:spPr>
          <a:xfrm>
            <a:off x="7580425" y="1696638"/>
            <a:ext cx="1258629" cy="1828022"/>
          </a:xfrm>
          <a:custGeom>
            <a:avLst/>
            <a:gdLst/>
            <a:ahLst/>
            <a:cxnLst/>
            <a:rect l="l" t="t" r="r" b="b"/>
            <a:pathLst>
              <a:path w="45835" h="64789" extrusionOk="0">
                <a:moveTo>
                  <a:pt x="0" y="0"/>
                </a:moveTo>
                <a:lnTo>
                  <a:pt x="43767" y="64789"/>
                </a:lnTo>
                <a:lnTo>
                  <a:pt x="45835" y="0"/>
                </a:lnTo>
                <a:close/>
              </a:path>
            </a:pathLst>
          </a:custGeom>
          <a:solidFill>
            <a:srgbClr val="FFFFFF"/>
          </a:solidFill>
          <a:ln>
            <a:noFill/>
          </a:ln>
        </p:spPr>
      </p:sp>
      <p:pic>
        <p:nvPicPr>
          <p:cNvPr id="1223" name="Google Shape;1223;g2695f1d8b7d_0_127"/>
          <p:cNvPicPr preferRelativeResize="0"/>
          <p:nvPr/>
        </p:nvPicPr>
        <p:blipFill rotWithShape="1">
          <a:blip r:embed="rId4">
            <a:alphaModFix/>
          </a:blip>
          <a:srcRect/>
          <a:stretch/>
        </p:blipFill>
        <p:spPr>
          <a:xfrm>
            <a:off x="1246246" y="1482764"/>
            <a:ext cx="3321500" cy="3447627"/>
          </a:xfrm>
          <a:prstGeom prst="rect">
            <a:avLst/>
          </a:prstGeom>
          <a:noFill/>
          <a:ln>
            <a:noFill/>
          </a:ln>
        </p:spPr>
      </p:pic>
      <p:pic>
        <p:nvPicPr>
          <p:cNvPr id="1224" name="Google Shape;1224;g2695f1d8b7d_0_127"/>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g2695f1d8b7d_0_136"/>
          <p:cNvSpPr txBox="1"/>
          <p:nvPr/>
        </p:nvSpPr>
        <p:spPr>
          <a:xfrm>
            <a:off x="136534" y="134855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ETAPAS DE LA </a:t>
            </a:r>
            <a:r>
              <a:rPr lang="es-CL" sz="2700" b="1" i="0" u="none" strike="noStrike" cap="none">
                <a:solidFill>
                  <a:srgbClr val="000000"/>
                </a:solidFill>
                <a:latin typeface="Arvo"/>
                <a:ea typeface="Arvo"/>
                <a:cs typeface="Arvo"/>
                <a:sym typeface="Arvo"/>
              </a:rPr>
              <a:t>EXPERIMENTACIÓN</a:t>
            </a:r>
            <a:endParaRPr sz="2700" b="1" i="0" u="none" strike="noStrike" cap="none">
              <a:solidFill>
                <a:srgbClr val="000000"/>
              </a:solidFill>
              <a:latin typeface="Arvo"/>
              <a:ea typeface="Arvo"/>
              <a:cs typeface="Arvo"/>
              <a:sym typeface="Arvo"/>
            </a:endParaRPr>
          </a:p>
        </p:txBody>
      </p:sp>
      <p:pic>
        <p:nvPicPr>
          <p:cNvPr id="1230" name="Google Shape;1230;g2695f1d8b7d_0_136"/>
          <p:cNvPicPr preferRelativeResize="0"/>
          <p:nvPr/>
        </p:nvPicPr>
        <p:blipFill rotWithShape="1">
          <a:blip r:embed="rId3">
            <a:alphaModFix/>
          </a:blip>
          <a:srcRect/>
          <a:stretch/>
        </p:blipFill>
        <p:spPr>
          <a:xfrm>
            <a:off x="292808" y="4860588"/>
            <a:ext cx="2984329" cy="2879411"/>
          </a:xfrm>
          <a:prstGeom prst="rect">
            <a:avLst/>
          </a:prstGeom>
          <a:noFill/>
          <a:ln>
            <a:noFill/>
          </a:ln>
        </p:spPr>
      </p:pic>
      <p:sp>
        <p:nvSpPr>
          <p:cNvPr id="1231" name="Google Shape;1231;g2695f1d8b7d_0_136"/>
          <p:cNvSpPr/>
          <p:nvPr/>
        </p:nvSpPr>
        <p:spPr>
          <a:xfrm>
            <a:off x="297155" y="2347179"/>
            <a:ext cx="880800" cy="905100"/>
          </a:xfrm>
          <a:prstGeom prst="ellipse">
            <a:avLst/>
          </a:prstGeom>
          <a:solidFill>
            <a:srgbClr val="AFE380"/>
          </a:solidFill>
          <a:ln w="762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32" name="Google Shape;1232;g2695f1d8b7d_0_136"/>
          <p:cNvSpPr/>
          <p:nvPr/>
        </p:nvSpPr>
        <p:spPr>
          <a:xfrm>
            <a:off x="2106328" y="3480237"/>
            <a:ext cx="880800" cy="905100"/>
          </a:xfrm>
          <a:prstGeom prst="ellipse">
            <a:avLst/>
          </a:prstGeom>
          <a:solidFill>
            <a:srgbClr val="AFE380"/>
          </a:solidFill>
          <a:ln w="762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33" name="Google Shape;1233;g2695f1d8b7d_0_136"/>
          <p:cNvSpPr/>
          <p:nvPr/>
        </p:nvSpPr>
        <p:spPr>
          <a:xfrm>
            <a:off x="3826821" y="4516275"/>
            <a:ext cx="880800" cy="905100"/>
          </a:xfrm>
          <a:prstGeom prst="ellipse">
            <a:avLst/>
          </a:prstGeom>
          <a:solidFill>
            <a:srgbClr val="AFE380"/>
          </a:solidFill>
          <a:ln w="762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34" name="Google Shape;1234;g2695f1d8b7d_0_136"/>
          <p:cNvSpPr/>
          <p:nvPr/>
        </p:nvSpPr>
        <p:spPr>
          <a:xfrm>
            <a:off x="5606066" y="5560560"/>
            <a:ext cx="880800" cy="905100"/>
          </a:xfrm>
          <a:prstGeom prst="ellipse">
            <a:avLst/>
          </a:prstGeom>
          <a:solidFill>
            <a:srgbClr val="AFE380"/>
          </a:solidFill>
          <a:ln w="762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35" name="Google Shape;1235;g2695f1d8b7d_0_136"/>
          <p:cNvSpPr/>
          <p:nvPr/>
        </p:nvSpPr>
        <p:spPr>
          <a:xfrm>
            <a:off x="7227124" y="6546908"/>
            <a:ext cx="880800" cy="905100"/>
          </a:xfrm>
          <a:prstGeom prst="ellipse">
            <a:avLst/>
          </a:prstGeom>
          <a:solidFill>
            <a:srgbClr val="AFE380"/>
          </a:solidFill>
          <a:ln w="762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36" name="Google Shape;1236;g2695f1d8b7d_0_136"/>
          <p:cNvSpPr txBox="1"/>
          <p:nvPr/>
        </p:nvSpPr>
        <p:spPr>
          <a:xfrm>
            <a:off x="406403" y="2573861"/>
            <a:ext cx="662400" cy="4518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000000"/>
                </a:solidFill>
                <a:latin typeface="Arvo"/>
                <a:ea typeface="Arvo"/>
                <a:cs typeface="Arvo"/>
                <a:sym typeface="Arvo"/>
              </a:rPr>
              <a:t>1</a:t>
            </a:r>
            <a:endParaRPr sz="2400" b="1" i="0" u="none" strike="noStrike" cap="none">
              <a:solidFill>
                <a:srgbClr val="000000"/>
              </a:solidFill>
              <a:latin typeface="Arvo"/>
              <a:ea typeface="Arvo"/>
              <a:cs typeface="Arvo"/>
              <a:sym typeface="Arvo"/>
            </a:endParaRPr>
          </a:p>
        </p:txBody>
      </p:sp>
      <p:sp>
        <p:nvSpPr>
          <p:cNvPr id="1237" name="Google Shape;1237;g2695f1d8b7d_0_136"/>
          <p:cNvSpPr txBox="1"/>
          <p:nvPr/>
        </p:nvSpPr>
        <p:spPr>
          <a:xfrm>
            <a:off x="2215563" y="3706932"/>
            <a:ext cx="662400" cy="4518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000000"/>
                </a:solidFill>
                <a:latin typeface="Arvo"/>
                <a:ea typeface="Arvo"/>
                <a:cs typeface="Arvo"/>
                <a:sym typeface="Arvo"/>
              </a:rPr>
              <a:t>2</a:t>
            </a:r>
            <a:endParaRPr sz="2400" b="1" i="0" u="none" strike="noStrike" cap="none">
              <a:solidFill>
                <a:srgbClr val="000000"/>
              </a:solidFill>
              <a:latin typeface="Arvo"/>
              <a:ea typeface="Arvo"/>
              <a:cs typeface="Arvo"/>
              <a:sym typeface="Arvo"/>
            </a:endParaRPr>
          </a:p>
        </p:txBody>
      </p:sp>
      <p:sp>
        <p:nvSpPr>
          <p:cNvPr id="1238" name="Google Shape;1238;g2695f1d8b7d_0_136"/>
          <p:cNvSpPr txBox="1"/>
          <p:nvPr/>
        </p:nvSpPr>
        <p:spPr>
          <a:xfrm>
            <a:off x="3936062" y="4742955"/>
            <a:ext cx="662400" cy="4518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000000"/>
                </a:solidFill>
                <a:latin typeface="Arvo"/>
                <a:ea typeface="Arvo"/>
                <a:cs typeface="Arvo"/>
                <a:sym typeface="Arvo"/>
              </a:rPr>
              <a:t>3</a:t>
            </a:r>
            <a:endParaRPr sz="2400" b="1" i="0" u="none" strike="noStrike" cap="none">
              <a:solidFill>
                <a:srgbClr val="000000"/>
              </a:solidFill>
              <a:latin typeface="Arvo"/>
              <a:ea typeface="Arvo"/>
              <a:cs typeface="Arvo"/>
              <a:sym typeface="Arvo"/>
            </a:endParaRPr>
          </a:p>
        </p:txBody>
      </p:sp>
      <p:sp>
        <p:nvSpPr>
          <p:cNvPr id="1239" name="Google Shape;1239;g2695f1d8b7d_0_136"/>
          <p:cNvSpPr txBox="1"/>
          <p:nvPr/>
        </p:nvSpPr>
        <p:spPr>
          <a:xfrm>
            <a:off x="5715300" y="5787247"/>
            <a:ext cx="662400" cy="4518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000000"/>
                </a:solidFill>
                <a:latin typeface="Arvo"/>
                <a:ea typeface="Arvo"/>
                <a:cs typeface="Arvo"/>
                <a:sym typeface="Arvo"/>
              </a:rPr>
              <a:t>4</a:t>
            </a:r>
            <a:endParaRPr sz="2400" b="1" i="0" u="none" strike="noStrike" cap="none">
              <a:solidFill>
                <a:srgbClr val="000000"/>
              </a:solidFill>
              <a:latin typeface="Arvo"/>
              <a:ea typeface="Arvo"/>
              <a:cs typeface="Arvo"/>
              <a:sym typeface="Arvo"/>
            </a:endParaRPr>
          </a:p>
        </p:txBody>
      </p:sp>
      <p:sp>
        <p:nvSpPr>
          <p:cNvPr id="1240" name="Google Shape;1240;g2695f1d8b7d_0_136"/>
          <p:cNvSpPr txBox="1"/>
          <p:nvPr/>
        </p:nvSpPr>
        <p:spPr>
          <a:xfrm>
            <a:off x="7292875" y="6791025"/>
            <a:ext cx="662400" cy="4518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rgbClr val="000000"/>
                </a:solidFill>
                <a:latin typeface="Arvo"/>
                <a:ea typeface="Arvo"/>
                <a:cs typeface="Arvo"/>
                <a:sym typeface="Arvo"/>
              </a:rPr>
              <a:t>5</a:t>
            </a:r>
            <a:endParaRPr sz="2400" b="1" i="0" u="none" strike="noStrike" cap="none">
              <a:solidFill>
                <a:srgbClr val="000000"/>
              </a:solidFill>
              <a:latin typeface="Arvo"/>
              <a:ea typeface="Arvo"/>
              <a:cs typeface="Arvo"/>
              <a:sym typeface="Arvo"/>
            </a:endParaRPr>
          </a:p>
        </p:txBody>
      </p:sp>
      <p:sp>
        <p:nvSpPr>
          <p:cNvPr id="1241" name="Google Shape;1241;g2695f1d8b7d_0_136"/>
          <p:cNvSpPr txBox="1"/>
          <p:nvPr/>
        </p:nvSpPr>
        <p:spPr>
          <a:xfrm>
            <a:off x="1269271" y="2417606"/>
            <a:ext cx="2065500" cy="7590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Formular </a:t>
            </a:r>
            <a:endParaRPr sz="18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una hipótesis</a:t>
            </a:r>
            <a:endParaRPr sz="1800" b="1" i="0" u="none" strike="noStrike" cap="none">
              <a:solidFill>
                <a:srgbClr val="000000"/>
              </a:solidFill>
              <a:latin typeface="Cabin"/>
              <a:ea typeface="Cabin"/>
              <a:cs typeface="Cabin"/>
              <a:sym typeface="Cabin"/>
            </a:endParaRPr>
          </a:p>
        </p:txBody>
      </p:sp>
      <p:sp>
        <p:nvSpPr>
          <p:cNvPr id="1242" name="Google Shape;1242;g2695f1d8b7d_0_136"/>
          <p:cNvSpPr txBox="1"/>
          <p:nvPr/>
        </p:nvSpPr>
        <p:spPr>
          <a:xfrm>
            <a:off x="3076426" y="3584139"/>
            <a:ext cx="2065500" cy="7590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Diseño del</a:t>
            </a:r>
            <a:endParaRPr sz="18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experimento</a:t>
            </a:r>
            <a:endParaRPr sz="1800" b="1" i="0" u="none" strike="noStrike" cap="none">
              <a:solidFill>
                <a:srgbClr val="000000"/>
              </a:solidFill>
              <a:latin typeface="Cabin"/>
              <a:ea typeface="Cabin"/>
              <a:cs typeface="Cabin"/>
              <a:sym typeface="Cabin"/>
            </a:endParaRPr>
          </a:p>
        </p:txBody>
      </p:sp>
      <p:sp>
        <p:nvSpPr>
          <p:cNvPr id="1243" name="Google Shape;1243;g2695f1d8b7d_0_136"/>
          <p:cNvSpPr txBox="1"/>
          <p:nvPr/>
        </p:nvSpPr>
        <p:spPr>
          <a:xfrm>
            <a:off x="4744201" y="4614858"/>
            <a:ext cx="2065500" cy="7590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Métricas</a:t>
            </a:r>
            <a:endParaRPr sz="18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Criterio de éxito</a:t>
            </a:r>
            <a:endParaRPr sz="1800" b="1" i="0" u="none" strike="noStrike" cap="none">
              <a:solidFill>
                <a:srgbClr val="000000"/>
              </a:solidFill>
              <a:latin typeface="Cabin"/>
              <a:ea typeface="Cabin"/>
              <a:cs typeface="Cabin"/>
              <a:sym typeface="Cabin"/>
            </a:endParaRPr>
          </a:p>
        </p:txBody>
      </p:sp>
      <p:sp>
        <p:nvSpPr>
          <p:cNvPr id="1244" name="Google Shape;1244;g2695f1d8b7d_0_136"/>
          <p:cNvSpPr txBox="1"/>
          <p:nvPr/>
        </p:nvSpPr>
        <p:spPr>
          <a:xfrm>
            <a:off x="6545023" y="5761628"/>
            <a:ext cx="2065500" cy="4818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Resultados</a:t>
            </a:r>
            <a:endParaRPr sz="1800" b="1" i="0" u="none" strike="noStrike" cap="none">
              <a:solidFill>
                <a:srgbClr val="000000"/>
              </a:solidFill>
              <a:latin typeface="Cabin"/>
              <a:ea typeface="Cabin"/>
              <a:cs typeface="Cabin"/>
              <a:sym typeface="Cabin"/>
            </a:endParaRPr>
          </a:p>
        </p:txBody>
      </p:sp>
      <p:sp>
        <p:nvSpPr>
          <p:cNvPr id="1245" name="Google Shape;1245;g2695f1d8b7d_0_136"/>
          <p:cNvSpPr txBox="1"/>
          <p:nvPr/>
        </p:nvSpPr>
        <p:spPr>
          <a:xfrm>
            <a:off x="8221183" y="6756151"/>
            <a:ext cx="1530000" cy="4818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s-CL" sz="1800" b="1" i="0" u="none" strike="noStrike" cap="none">
                <a:solidFill>
                  <a:srgbClr val="000000"/>
                </a:solidFill>
                <a:latin typeface="Cabin"/>
                <a:ea typeface="Cabin"/>
                <a:cs typeface="Cabin"/>
                <a:sym typeface="Cabin"/>
              </a:rPr>
              <a:t>Conclusiones</a:t>
            </a:r>
            <a:endParaRPr sz="1800" b="1" i="0" u="none" strike="noStrike" cap="none">
              <a:solidFill>
                <a:srgbClr val="000000"/>
              </a:solidFill>
              <a:latin typeface="Cabin"/>
              <a:ea typeface="Cabin"/>
              <a:cs typeface="Cabin"/>
              <a:sym typeface="Cabin"/>
            </a:endParaRPr>
          </a:p>
        </p:txBody>
      </p:sp>
      <p:pic>
        <p:nvPicPr>
          <p:cNvPr id="1246" name="Google Shape;1246;g2695f1d8b7d_0_136"/>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2695f1d8b7d_0_156"/>
          <p:cNvSpPr txBox="1"/>
          <p:nvPr/>
        </p:nvSpPr>
        <p:spPr>
          <a:xfrm>
            <a:off x="168638" y="621431"/>
            <a:ext cx="8199000" cy="10722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rgbClr val="000000"/>
              </a:buClr>
              <a:buSzPts val="2400"/>
              <a:buFont typeface="Arial"/>
              <a:buNone/>
            </a:pPr>
            <a:r>
              <a:rPr lang="es-CL" sz="2400" b="1" i="0" u="none" strike="noStrike" cap="none">
                <a:solidFill>
                  <a:srgbClr val="FFFFFF"/>
                </a:solidFill>
                <a:highlight>
                  <a:srgbClr val="6EDB68"/>
                </a:highlight>
                <a:latin typeface="Arvo"/>
                <a:ea typeface="Arvo"/>
                <a:cs typeface="Arvo"/>
                <a:sym typeface="Arvo"/>
              </a:rPr>
              <a:t>TABLERO DE EXPERIMENTO  </a:t>
            </a:r>
            <a:endParaRPr sz="2400" b="1" i="0" u="none" strike="noStrike" cap="none">
              <a:solidFill>
                <a:srgbClr val="FFFFFF"/>
              </a:solidFill>
              <a:highlight>
                <a:srgbClr val="6EDB68"/>
              </a:highlight>
              <a:latin typeface="Arvo"/>
              <a:ea typeface="Arvo"/>
              <a:cs typeface="Arvo"/>
              <a:sym typeface="Arvo"/>
            </a:endParaRPr>
          </a:p>
        </p:txBody>
      </p:sp>
      <p:sp>
        <p:nvSpPr>
          <p:cNvPr id="1252" name="Google Shape;1252;g2695f1d8b7d_0_156"/>
          <p:cNvSpPr txBox="1"/>
          <p:nvPr/>
        </p:nvSpPr>
        <p:spPr>
          <a:xfrm>
            <a:off x="168663" y="1242683"/>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HIPÓTESIS </a:t>
            </a:r>
            <a:r>
              <a:rPr lang="es-CL" sz="1600" b="0" i="1" u="none" strike="noStrike" cap="none">
                <a:solidFill>
                  <a:srgbClr val="000000"/>
                </a:solidFill>
                <a:latin typeface="Cabin"/>
                <a:ea typeface="Cabin"/>
                <a:cs typeface="Cabin"/>
                <a:sym typeface="Cabin"/>
              </a:rPr>
              <a:t>(creemos que…)</a:t>
            </a:r>
            <a:endParaRPr sz="1600" b="0" i="1" u="none" strike="noStrike" cap="none">
              <a:solidFill>
                <a:srgbClr val="000000"/>
              </a:solidFill>
              <a:latin typeface="Cabin"/>
              <a:ea typeface="Cabin"/>
              <a:cs typeface="Cabin"/>
              <a:sym typeface="Cabin"/>
            </a:endParaRPr>
          </a:p>
        </p:txBody>
      </p:sp>
      <p:sp>
        <p:nvSpPr>
          <p:cNvPr id="1253" name="Google Shape;1253;g2695f1d8b7d_0_156"/>
          <p:cNvSpPr/>
          <p:nvPr/>
        </p:nvSpPr>
        <p:spPr>
          <a:xfrm>
            <a:off x="271310" y="1602287"/>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bin"/>
              <a:ea typeface="Cabin"/>
              <a:cs typeface="Cabin"/>
              <a:sym typeface="Cabin"/>
            </a:endParaRPr>
          </a:p>
        </p:txBody>
      </p:sp>
      <p:sp>
        <p:nvSpPr>
          <p:cNvPr id="1254" name="Google Shape;1254;g2695f1d8b7d_0_156"/>
          <p:cNvSpPr txBox="1"/>
          <p:nvPr/>
        </p:nvSpPr>
        <p:spPr>
          <a:xfrm>
            <a:off x="168663" y="2524839"/>
            <a:ext cx="56388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DISEÑO DEL EXPERIMENTO</a:t>
            </a:r>
            <a:r>
              <a:rPr lang="es-CL" sz="1600" b="0" i="1" u="none" strike="noStrike" cap="none">
                <a:solidFill>
                  <a:srgbClr val="000000"/>
                </a:solidFill>
                <a:latin typeface="Cabin"/>
                <a:ea typeface="Cabin"/>
                <a:cs typeface="Cabin"/>
                <a:sym typeface="Cabin"/>
              </a:rPr>
              <a:t> (Para verificarlo haremos…)</a:t>
            </a:r>
            <a:endParaRPr sz="1600" b="0" i="1" u="none" strike="noStrike" cap="none">
              <a:solidFill>
                <a:srgbClr val="000000"/>
              </a:solidFill>
              <a:latin typeface="Cabin"/>
              <a:ea typeface="Cabin"/>
              <a:cs typeface="Cabin"/>
              <a:sym typeface="Cabin"/>
            </a:endParaRPr>
          </a:p>
        </p:txBody>
      </p:sp>
      <p:sp>
        <p:nvSpPr>
          <p:cNvPr id="1255" name="Google Shape;1255;g2695f1d8b7d_0_156"/>
          <p:cNvSpPr/>
          <p:nvPr/>
        </p:nvSpPr>
        <p:spPr>
          <a:xfrm>
            <a:off x="271310" y="2884434"/>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bin"/>
              <a:ea typeface="Cabin"/>
              <a:cs typeface="Cabin"/>
              <a:sym typeface="Cabin"/>
            </a:endParaRPr>
          </a:p>
        </p:txBody>
      </p:sp>
      <p:sp>
        <p:nvSpPr>
          <p:cNvPr id="1256" name="Google Shape;1256;g2695f1d8b7d_0_156"/>
          <p:cNvSpPr txBox="1"/>
          <p:nvPr/>
        </p:nvSpPr>
        <p:spPr>
          <a:xfrm>
            <a:off x="168663" y="3806967"/>
            <a:ext cx="44181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MÉTRICA </a:t>
            </a:r>
            <a:r>
              <a:rPr lang="es-CL" sz="1600" b="0" i="1" u="none" strike="noStrike" cap="none">
                <a:solidFill>
                  <a:srgbClr val="000000"/>
                </a:solidFill>
                <a:latin typeface="Cabin"/>
                <a:ea typeface="Cabin"/>
                <a:cs typeface="Cabin"/>
                <a:sym typeface="Cabin"/>
              </a:rPr>
              <a:t>(lo que esperamos que ocurra es…)</a:t>
            </a:r>
            <a:endParaRPr sz="1600" b="0" i="1" u="none" strike="noStrike" cap="none">
              <a:solidFill>
                <a:srgbClr val="000000"/>
              </a:solidFill>
              <a:latin typeface="Cabin"/>
              <a:ea typeface="Cabin"/>
              <a:cs typeface="Cabin"/>
              <a:sym typeface="Cabin"/>
            </a:endParaRPr>
          </a:p>
        </p:txBody>
      </p:sp>
      <p:sp>
        <p:nvSpPr>
          <p:cNvPr id="1257" name="Google Shape;1257;g2695f1d8b7d_0_156"/>
          <p:cNvSpPr/>
          <p:nvPr/>
        </p:nvSpPr>
        <p:spPr>
          <a:xfrm>
            <a:off x="271310" y="4166581"/>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bin"/>
              <a:ea typeface="Cabin"/>
              <a:cs typeface="Cabin"/>
              <a:sym typeface="Cabin"/>
            </a:endParaRPr>
          </a:p>
        </p:txBody>
      </p:sp>
      <p:sp>
        <p:nvSpPr>
          <p:cNvPr id="1258" name="Google Shape;1258;g2695f1d8b7d_0_156"/>
          <p:cNvSpPr txBox="1"/>
          <p:nvPr/>
        </p:nvSpPr>
        <p:spPr>
          <a:xfrm>
            <a:off x="168663" y="5089123"/>
            <a:ext cx="468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RESULTADO</a:t>
            </a:r>
            <a:r>
              <a:rPr lang="es-CL" sz="1600" b="0" i="1" u="none" strike="noStrike" cap="none">
                <a:solidFill>
                  <a:srgbClr val="000000"/>
                </a:solidFill>
                <a:latin typeface="Cabin"/>
                <a:ea typeface="Cabin"/>
                <a:cs typeface="Cabin"/>
                <a:sym typeface="Cabin"/>
              </a:rPr>
              <a:t> se valida o no lo que creíamos…)</a:t>
            </a:r>
            <a:endParaRPr sz="1600" b="0" i="1" u="none" strike="noStrike" cap="none">
              <a:solidFill>
                <a:srgbClr val="000000"/>
              </a:solidFill>
              <a:latin typeface="Cabin"/>
              <a:ea typeface="Cabin"/>
              <a:cs typeface="Cabin"/>
              <a:sym typeface="Cabin"/>
            </a:endParaRPr>
          </a:p>
        </p:txBody>
      </p:sp>
      <p:sp>
        <p:nvSpPr>
          <p:cNvPr id="1259" name="Google Shape;1259;g2695f1d8b7d_0_156"/>
          <p:cNvSpPr/>
          <p:nvPr/>
        </p:nvSpPr>
        <p:spPr>
          <a:xfrm>
            <a:off x="271310" y="5448728"/>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bin"/>
              <a:ea typeface="Cabin"/>
              <a:cs typeface="Cabin"/>
              <a:sym typeface="Cabin"/>
            </a:endParaRPr>
          </a:p>
        </p:txBody>
      </p:sp>
      <p:sp>
        <p:nvSpPr>
          <p:cNvPr id="1260" name="Google Shape;1260;g2695f1d8b7d_0_156"/>
          <p:cNvSpPr txBox="1"/>
          <p:nvPr/>
        </p:nvSpPr>
        <p:spPr>
          <a:xfrm>
            <a:off x="168663" y="6371269"/>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CONCLUSIONES</a:t>
            </a:r>
            <a:r>
              <a:rPr lang="es-CL" sz="1600" b="0" i="1" u="none" strike="noStrike" cap="none">
                <a:solidFill>
                  <a:srgbClr val="000000"/>
                </a:solidFill>
                <a:latin typeface="Cabin"/>
                <a:ea typeface="Cabin"/>
                <a:cs typeface="Cabin"/>
                <a:sym typeface="Cabin"/>
              </a:rPr>
              <a:t> (lo que aprendimos fue…)</a:t>
            </a:r>
            <a:endParaRPr sz="1600" b="0" i="1" u="none" strike="noStrike" cap="none">
              <a:solidFill>
                <a:srgbClr val="000000"/>
              </a:solidFill>
              <a:latin typeface="Cabin"/>
              <a:ea typeface="Cabin"/>
              <a:cs typeface="Cabin"/>
              <a:sym typeface="Cabin"/>
            </a:endParaRPr>
          </a:p>
        </p:txBody>
      </p:sp>
      <p:sp>
        <p:nvSpPr>
          <p:cNvPr id="1261" name="Google Shape;1261;g2695f1d8b7d_0_156"/>
          <p:cNvSpPr/>
          <p:nvPr/>
        </p:nvSpPr>
        <p:spPr>
          <a:xfrm>
            <a:off x="271310" y="6730875"/>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bin"/>
              <a:ea typeface="Cabin"/>
              <a:cs typeface="Cabin"/>
              <a:sym typeface="Cabin"/>
            </a:endParaRPr>
          </a:p>
        </p:txBody>
      </p:sp>
      <p:sp>
        <p:nvSpPr>
          <p:cNvPr id="1262" name="Google Shape;1262;g2695f1d8b7d_0_156"/>
          <p:cNvSpPr/>
          <p:nvPr/>
        </p:nvSpPr>
        <p:spPr>
          <a:xfrm>
            <a:off x="168662" y="5089123"/>
            <a:ext cx="9768900" cy="2559600"/>
          </a:xfrm>
          <a:prstGeom prst="rect">
            <a:avLst/>
          </a:prstGeom>
          <a:solidFill>
            <a:srgbClr val="FEEDD8">
              <a:alpha val="68630"/>
            </a:srgbClr>
          </a:solidFill>
          <a:ln>
            <a:noFill/>
          </a:ln>
        </p:spPr>
        <p:txBody>
          <a:bodyPr spcFirstLastPara="1" wrap="square" lIns="101350" tIns="50650" rIns="101350" bIns="50650" anchor="ctr" anchorCtr="0">
            <a:noAutofit/>
          </a:bodyPr>
          <a:lstStyle/>
          <a:p>
            <a:pPr marL="508000" marR="0" lvl="0" indent="0" algn="ctr" rtl="0">
              <a:lnSpc>
                <a:spcPct val="100000"/>
              </a:lnSpc>
              <a:spcBef>
                <a:spcPts val="0"/>
              </a:spcBef>
              <a:spcAft>
                <a:spcPts val="0"/>
              </a:spcAft>
              <a:buClr>
                <a:srgbClr val="000000"/>
              </a:buClr>
              <a:buSzPts val="2000"/>
              <a:buFont typeface="Arial"/>
              <a:buNone/>
            </a:pPr>
            <a:r>
              <a:rPr lang="es-CL" sz="2000" b="1" i="0" u="none" strike="noStrike" cap="none">
                <a:solidFill>
                  <a:srgbClr val="FF0000"/>
                </a:solidFill>
                <a:latin typeface="Arvo"/>
                <a:ea typeface="Arvo"/>
                <a:cs typeface="Arvo"/>
                <a:sym typeface="Arvo"/>
              </a:rPr>
              <a:t>Se completa después de la ejecución del experimento</a:t>
            </a:r>
            <a:endParaRPr sz="1600" b="0" i="0" u="none" strike="noStrike" cap="none">
              <a:solidFill>
                <a:srgbClr val="000000"/>
              </a:solidFill>
              <a:latin typeface="Arial"/>
              <a:ea typeface="Arial"/>
              <a:cs typeface="Arial"/>
              <a:sym typeface="Arial"/>
            </a:endParaRPr>
          </a:p>
          <a:p>
            <a:pPr marL="50800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vo"/>
              <a:ea typeface="Arvo"/>
              <a:cs typeface="Arvo"/>
              <a:sym typeface="Arvo"/>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1263" name="Google Shape;1263;g2695f1d8b7d_0_156"/>
          <p:cNvSpPr/>
          <p:nvPr/>
        </p:nvSpPr>
        <p:spPr>
          <a:xfrm>
            <a:off x="168663" y="1146827"/>
            <a:ext cx="9768900" cy="3844200"/>
          </a:xfrm>
          <a:prstGeom prst="rect">
            <a:avLst/>
          </a:prstGeom>
          <a:solidFill>
            <a:srgbClr val="BAF8FF">
              <a:alpha val="80000"/>
            </a:srgbClr>
          </a:solidFill>
          <a:ln>
            <a:noFill/>
          </a:ln>
        </p:spPr>
        <p:txBody>
          <a:bodyPr spcFirstLastPara="1" wrap="square" lIns="101350" tIns="50650" rIns="101350" bIns="50650" anchor="t" anchorCtr="0">
            <a:noAutofit/>
          </a:bodyPr>
          <a:lstStyle/>
          <a:p>
            <a:pPr marL="50800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chemeClr val="dk1"/>
                </a:solidFill>
                <a:latin typeface="Arvo"/>
                <a:ea typeface="Arvo"/>
                <a:cs typeface="Arvo"/>
                <a:sym typeface="Arvo"/>
              </a:rPr>
              <a:t>ETAPA DE PLANIFICACIÓN</a:t>
            </a:r>
            <a:endParaRPr sz="1600" b="0" i="0" u="none" strike="noStrike" cap="none">
              <a:solidFill>
                <a:srgbClr val="000000"/>
              </a:solidFill>
              <a:latin typeface="Arial"/>
              <a:ea typeface="Arial"/>
              <a:cs typeface="Arial"/>
              <a:sym typeface="Arial"/>
            </a:endParaRPr>
          </a:p>
          <a:p>
            <a:pPr marL="50800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2400"/>
              <a:buFont typeface="Arial"/>
              <a:buNone/>
            </a:pPr>
            <a:r>
              <a:rPr lang="es-CL" sz="2400" b="1" i="0" u="none" strike="noStrike" cap="none">
                <a:solidFill>
                  <a:schemeClr val="dk1"/>
                </a:solidFill>
                <a:latin typeface="Arvo"/>
                <a:ea typeface="Arvo"/>
                <a:cs typeface="Arvo"/>
                <a:sym typeface="Arvo"/>
              </a:rPr>
              <a:t>es lo primero que se completa</a:t>
            </a:r>
            <a:endParaRPr sz="1600" b="0" i="0" u="none" strike="noStrike" cap="none">
              <a:solidFill>
                <a:srgbClr val="000000"/>
              </a:solidFill>
              <a:latin typeface="Arial"/>
              <a:ea typeface="Arial"/>
              <a:cs typeface="Arial"/>
              <a:sym typeface="Arial"/>
            </a:endParaRPr>
          </a:p>
        </p:txBody>
      </p:sp>
      <p:pic>
        <p:nvPicPr>
          <p:cNvPr id="1264" name="Google Shape;1264;g2695f1d8b7d_0_156"/>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3"/>
                                        </p:tgtEl>
                                        <p:attrNameLst>
                                          <p:attrName>style.visibility</p:attrName>
                                        </p:attrNameLst>
                                      </p:cBhvr>
                                      <p:to>
                                        <p:strVal val="visible"/>
                                      </p:to>
                                    </p:set>
                                    <p:animEffect transition="in" filter="fade">
                                      <p:cBhvr>
                                        <p:cTn id="7" dur="500"/>
                                        <p:tgtEl>
                                          <p:spTgt spid="12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2"/>
                                        </p:tgtEl>
                                        <p:attrNameLst>
                                          <p:attrName>style.visibility</p:attrName>
                                        </p:attrNameLst>
                                      </p:cBhvr>
                                      <p:to>
                                        <p:strVal val="visible"/>
                                      </p:to>
                                    </p:set>
                                    <p:animEffect transition="in" filter="fade">
                                      <p:cBhvr>
                                        <p:cTn id="12" dur="500"/>
                                        <p:tgtEl>
                                          <p:spTgt spid="1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2695f1d8b7d_0_172"/>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1.- FORMULACIÓN DE  </a:t>
            </a:r>
            <a:r>
              <a:rPr lang="es-CL" sz="2700" b="1" i="0" u="none" strike="noStrike" cap="none">
                <a:solidFill>
                  <a:srgbClr val="000000"/>
                </a:solidFill>
                <a:latin typeface="Arvo"/>
                <a:ea typeface="Arvo"/>
                <a:cs typeface="Arvo"/>
                <a:sym typeface="Arvo"/>
              </a:rPr>
              <a:t>HIPÓTESIS</a:t>
            </a:r>
            <a:endParaRPr sz="2700" b="1" i="0" u="none" strike="noStrike" cap="none">
              <a:solidFill>
                <a:srgbClr val="000000"/>
              </a:solidFill>
              <a:latin typeface="Arvo"/>
              <a:ea typeface="Arvo"/>
              <a:cs typeface="Arvo"/>
              <a:sym typeface="Arvo"/>
            </a:endParaRPr>
          </a:p>
        </p:txBody>
      </p:sp>
      <p:sp>
        <p:nvSpPr>
          <p:cNvPr id="1270" name="Google Shape;1270;g2695f1d8b7d_0_172"/>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¿QUÉ ES UNA HIPÓTESIS?</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Una hipótesis es la suposición de algo que podría, o no, ser posible.</a:t>
            </a: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FORMULACIÓN DE HIPÓTESIS</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Idea redactada de manera simple y fácil de comprobar, definidas de forma clara y que se indique el hecho que se considera cierto.</a:t>
            </a: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sp>
        <p:nvSpPr>
          <p:cNvPr id="1271" name="Google Shape;1271;g2695f1d8b7d_0_172"/>
          <p:cNvSpPr/>
          <p:nvPr/>
        </p:nvSpPr>
        <p:spPr>
          <a:xfrm>
            <a:off x="281856" y="6818378"/>
            <a:ext cx="573000" cy="588900"/>
          </a:xfrm>
          <a:prstGeom prst="ellipse">
            <a:avLst/>
          </a:prstGeom>
          <a:solidFill>
            <a:srgbClr val="AFE380"/>
          </a:solidFill>
          <a:ln w="381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latin typeface="Arvo"/>
                <a:ea typeface="Arvo"/>
                <a:cs typeface="Arvo"/>
                <a:sym typeface="Arvo"/>
              </a:rPr>
              <a:t>1</a:t>
            </a:r>
            <a:endParaRPr sz="2200" b="0" i="0" u="none" strike="noStrike" cap="none">
              <a:solidFill>
                <a:srgbClr val="000000"/>
              </a:solidFill>
              <a:latin typeface="Arvo"/>
              <a:ea typeface="Arvo"/>
              <a:cs typeface="Arvo"/>
              <a:sym typeface="Arvo"/>
            </a:endParaRPr>
          </a:p>
        </p:txBody>
      </p:sp>
      <p:sp>
        <p:nvSpPr>
          <p:cNvPr id="1272" name="Google Shape;1272;g2695f1d8b7d_0_172"/>
          <p:cNvSpPr txBox="1"/>
          <p:nvPr/>
        </p:nvSpPr>
        <p:spPr>
          <a:xfrm>
            <a:off x="8365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Formular </a:t>
            </a:r>
            <a:endParaRPr sz="14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una hipótesis</a:t>
            </a:r>
            <a:endParaRPr sz="1400" b="1" i="0" u="none" strike="noStrike" cap="none">
              <a:solidFill>
                <a:srgbClr val="000000"/>
              </a:solidFill>
              <a:latin typeface="Cabin"/>
              <a:ea typeface="Cabin"/>
              <a:cs typeface="Cabin"/>
              <a:sym typeface="Cabi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g2695f1d8b7d_0_179"/>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1.- FORMULACIÓN DE  </a:t>
            </a:r>
            <a:r>
              <a:rPr lang="es-CL" sz="2700" b="1" i="0" u="none" strike="noStrike" cap="none">
                <a:solidFill>
                  <a:srgbClr val="000000"/>
                </a:solidFill>
                <a:latin typeface="Arvo"/>
                <a:ea typeface="Arvo"/>
                <a:cs typeface="Arvo"/>
                <a:sym typeface="Arvo"/>
              </a:rPr>
              <a:t>HIPÓTESIS</a:t>
            </a:r>
            <a:endParaRPr sz="2700" b="1" i="0" u="none" strike="noStrike" cap="none">
              <a:solidFill>
                <a:srgbClr val="000000"/>
              </a:solidFill>
              <a:latin typeface="Arvo"/>
              <a:ea typeface="Arvo"/>
              <a:cs typeface="Arvo"/>
              <a:sym typeface="Arvo"/>
            </a:endParaRPr>
          </a:p>
        </p:txBody>
      </p:sp>
      <p:sp>
        <p:nvSpPr>
          <p:cNvPr id="1278" name="Google Shape;1278;g2695f1d8b7d_0_179"/>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¿QUÉ ES UNA HIPÓTESIS?</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Una hipótesis es la suposición de algo que podría, o no, ser posible.</a:t>
            </a: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FORMULACIÓN DE HIPÓTESIS</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Idea redactada de manera simple y fácil de comprobar, definidas de forma clara y que se indique el hecho que se considera cierto.</a:t>
            </a: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pic>
        <p:nvPicPr>
          <p:cNvPr id="1279" name="Google Shape;1279;g2695f1d8b7d_0_179"/>
          <p:cNvPicPr preferRelativeResize="0"/>
          <p:nvPr/>
        </p:nvPicPr>
        <p:blipFill rotWithShape="1">
          <a:blip r:embed="rId3">
            <a:alphaModFix/>
          </a:blip>
          <a:srcRect/>
          <a:stretch/>
        </p:blipFill>
        <p:spPr>
          <a:xfrm>
            <a:off x="6058858" y="4157316"/>
            <a:ext cx="2256495" cy="2293951"/>
          </a:xfrm>
          <a:prstGeom prst="rect">
            <a:avLst/>
          </a:prstGeom>
          <a:noFill/>
          <a:ln>
            <a:noFill/>
          </a:ln>
        </p:spPr>
      </p:pic>
      <p:sp>
        <p:nvSpPr>
          <p:cNvPr id="1280" name="Google Shape;1280;g2695f1d8b7d_0_179"/>
          <p:cNvSpPr txBox="1"/>
          <p:nvPr/>
        </p:nvSpPr>
        <p:spPr>
          <a:xfrm>
            <a:off x="1145108" y="3615894"/>
            <a:ext cx="4047300" cy="25443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Ejemplo:</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300"/>
              <a:buFont typeface="Arial"/>
              <a:buNone/>
            </a:pPr>
            <a:r>
              <a:rPr lang="es-CL" sz="2300" b="0" i="1" u="none" strike="noStrike" cap="none">
                <a:solidFill>
                  <a:srgbClr val="000000"/>
                </a:solidFill>
                <a:latin typeface="Cabin"/>
                <a:ea typeface="Cabin"/>
                <a:cs typeface="Cabin"/>
                <a:sym typeface="Cabin"/>
              </a:rPr>
              <a:t>La mayoría de los estudiantes que tienen clases en el primer bloque de la mañana no desayunan</a:t>
            </a:r>
            <a:r>
              <a:rPr lang="es-CL" sz="2300" b="0" i="1" u="none" strike="noStrike" cap="none">
                <a:solidFill>
                  <a:srgbClr val="000000"/>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sp>
        <p:nvSpPr>
          <p:cNvPr id="1281" name="Google Shape;1281;g2695f1d8b7d_0_179"/>
          <p:cNvSpPr/>
          <p:nvPr/>
        </p:nvSpPr>
        <p:spPr>
          <a:xfrm>
            <a:off x="281856" y="6818378"/>
            <a:ext cx="573000" cy="588900"/>
          </a:xfrm>
          <a:prstGeom prst="ellipse">
            <a:avLst/>
          </a:prstGeom>
          <a:solidFill>
            <a:srgbClr val="AFE380"/>
          </a:solidFill>
          <a:ln w="381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latin typeface="Arvo"/>
                <a:ea typeface="Arvo"/>
                <a:cs typeface="Arvo"/>
                <a:sym typeface="Arvo"/>
              </a:rPr>
              <a:t>1</a:t>
            </a:r>
            <a:endParaRPr sz="2200" b="0" i="0" u="none" strike="noStrike" cap="none">
              <a:solidFill>
                <a:srgbClr val="000000"/>
              </a:solidFill>
              <a:latin typeface="Arvo"/>
              <a:ea typeface="Arvo"/>
              <a:cs typeface="Arvo"/>
              <a:sym typeface="Arvo"/>
            </a:endParaRPr>
          </a:p>
        </p:txBody>
      </p:sp>
      <p:sp>
        <p:nvSpPr>
          <p:cNvPr id="1282" name="Google Shape;1282;g2695f1d8b7d_0_179"/>
          <p:cNvSpPr txBox="1"/>
          <p:nvPr/>
        </p:nvSpPr>
        <p:spPr>
          <a:xfrm>
            <a:off x="8365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Formular </a:t>
            </a:r>
            <a:endParaRPr sz="14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una hipótesis</a:t>
            </a:r>
            <a:endParaRPr sz="1400" b="1" i="0" u="none" strike="noStrike" cap="none">
              <a:solidFill>
                <a:srgbClr val="000000"/>
              </a:solidFill>
              <a:latin typeface="Cabin"/>
              <a:ea typeface="Cabin"/>
              <a:cs typeface="Cabin"/>
              <a:sym typeface="Cabi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g2695f1d8b7d_0_188"/>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2.- DISEÑO DEL </a:t>
            </a:r>
            <a:r>
              <a:rPr lang="es-CL" sz="2700" b="1" i="0" u="none" strike="noStrike" cap="none">
                <a:solidFill>
                  <a:srgbClr val="000000"/>
                </a:solidFill>
                <a:latin typeface="Arvo"/>
                <a:ea typeface="Arvo"/>
                <a:cs typeface="Arvo"/>
                <a:sym typeface="Arvo"/>
              </a:rPr>
              <a:t>EXPERIMENTO</a:t>
            </a:r>
            <a:endParaRPr sz="2700" b="1" i="0" u="none" strike="noStrike" cap="none">
              <a:solidFill>
                <a:srgbClr val="000000"/>
              </a:solidFill>
              <a:latin typeface="Arvo"/>
              <a:ea typeface="Arvo"/>
              <a:cs typeface="Arvo"/>
              <a:sym typeface="Arvo"/>
            </a:endParaRPr>
          </a:p>
        </p:txBody>
      </p:sp>
      <p:sp>
        <p:nvSpPr>
          <p:cNvPr id="1288" name="Google Shape;1288;g2695f1d8b7d_0_188"/>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Formulada la hipótesis, se plantea el experimento.</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¿QUÉ ES UN EXPERIMENTO?</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Es una prueba que permite comprobar la hipótesis planteada mediante alguna acción para obtener resultados. Por ejemplo, pueden ser entrevistas, encuestas o realizar un experimento concreto, entre otros.</a:t>
            </a: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sp>
        <p:nvSpPr>
          <p:cNvPr id="1289" name="Google Shape;1289;g2695f1d8b7d_0_188"/>
          <p:cNvSpPr/>
          <p:nvPr/>
        </p:nvSpPr>
        <p:spPr>
          <a:xfrm>
            <a:off x="2818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1</a:t>
            </a:r>
            <a:endParaRPr sz="2200" b="0" i="0" u="none" strike="noStrike" cap="none">
              <a:solidFill>
                <a:srgbClr val="D9D9D9"/>
              </a:solidFill>
              <a:latin typeface="Arvo"/>
              <a:ea typeface="Arvo"/>
              <a:cs typeface="Arvo"/>
              <a:sym typeface="Arvo"/>
            </a:endParaRPr>
          </a:p>
        </p:txBody>
      </p:sp>
      <p:sp>
        <p:nvSpPr>
          <p:cNvPr id="1290" name="Google Shape;1290;g2695f1d8b7d_0_188"/>
          <p:cNvSpPr txBox="1"/>
          <p:nvPr/>
        </p:nvSpPr>
        <p:spPr>
          <a:xfrm>
            <a:off x="8365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Formular </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una hipótesis</a:t>
            </a:r>
            <a:endParaRPr sz="1400" b="1" i="0" u="none" strike="noStrike" cap="none">
              <a:solidFill>
                <a:srgbClr val="D9D9D9"/>
              </a:solidFill>
              <a:latin typeface="Cabin"/>
              <a:ea typeface="Cabin"/>
              <a:cs typeface="Cabin"/>
              <a:sym typeface="Cabin"/>
            </a:endParaRPr>
          </a:p>
        </p:txBody>
      </p:sp>
      <p:sp>
        <p:nvSpPr>
          <p:cNvPr id="1291" name="Google Shape;1291;g2695f1d8b7d_0_188"/>
          <p:cNvSpPr/>
          <p:nvPr/>
        </p:nvSpPr>
        <p:spPr>
          <a:xfrm>
            <a:off x="2206956" y="6818378"/>
            <a:ext cx="573000" cy="588900"/>
          </a:xfrm>
          <a:prstGeom prst="ellipse">
            <a:avLst/>
          </a:prstGeom>
          <a:solidFill>
            <a:srgbClr val="AFE380"/>
          </a:solidFill>
          <a:ln w="381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latin typeface="Arvo"/>
                <a:ea typeface="Arvo"/>
                <a:cs typeface="Arvo"/>
                <a:sym typeface="Arvo"/>
              </a:rPr>
              <a:t>2</a:t>
            </a:r>
            <a:endParaRPr sz="2200" b="0" i="0" u="none" strike="noStrike" cap="none">
              <a:solidFill>
                <a:srgbClr val="000000"/>
              </a:solidFill>
              <a:latin typeface="Arvo"/>
              <a:ea typeface="Arvo"/>
              <a:cs typeface="Arvo"/>
              <a:sym typeface="Arvo"/>
            </a:endParaRPr>
          </a:p>
        </p:txBody>
      </p:sp>
      <p:sp>
        <p:nvSpPr>
          <p:cNvPr id="1292" name="Google Shape;1292;g2695f1d8b7d_0_188"/>
          <p:cNvSpPr txBox="1"/>
          <p:nvPr/>
        </p:nvSpPr>
        <p:spPr>
          <a:xfrm>
            <a:off x="27616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Diseño del</a:t>
            </a:r>
            <a:endParaRPr sz="14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experimento</a:t>
            </a:r>
            <a:endParaRPr sz="1400" b="1" i="0" u="none" strike="noStrike" cap="none">
              <a:solidFill>
                <a:srgbClr val="000000"/>
              </a:solidFill>
              <a:latin typeface="Cabin"/>
              <a:ea typeface="Cabin"/>
              <a:cs typeface="Cabin"/>
              <a:sym typeface="Cabi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g2695f1d8b7d_0_197"/>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2.- DISEÑO DEL </a:t>
            </a:r>
            <a:r>
              <a:rPr lang="es-CL" sz="2700" b="1" i="0" u="none" strike="noStrike" cap="none">
                <a:solidFill>
                  <a:srgbClr val="000000"/>
                </a:solidFill>
                <a:latin typeface="Arvo"/>
                <a:ea typeface="Arvo"/>
                <a:cs typeface="Arvo"/>
                <a:sym typeface="Arvo"/>
              </a:rPr>
              <a:t>EXPERIMENTO</a:t>
            </a:r>
            <a:endParaRPr sz="2700" b="1" i="0" u="none" strike="noStrike" cap="none">
              <a:solidFill>
                <a:srgbClr val="000000"/>
              </a:solidFill>
              <a:latin typeface="Arvo"/>
              <a:ea typeface="Arvo"/>
              <a:cs typeface="Arvo"/>
              <a:sym typeface="Arvo"/>
            </a:endParaRPr>
          </a:p>
        </p:txBody>
      </p:sp>
      <p:sp>
        <p:nvSpPr>
          <p:cNvPr id="1298" name="Google Shape;1298;g2695f1d8b7d_0_197"/>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Formulada la hipótesis, se plantea el experimento.</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chemeClr val="dk1"/>
              </a:buClr>
              <a:buSzPts val="2000"/>
              <a:buFont typeface="Arial"/>
              <a:buNone/>
            </a:pPr>
            <a:r>
              <a:rPr lang="es-CL" sz="2000" b="1" i="0" u="none" strike="noStrike" cap="none">
                <a:solidFill>
                  <a:schemeClr val="dk1"/>
                </a:solidFill>
                <a:latin typeface="Cabin"/>
                <a:ea typeface="Cabin"/>
                <a:cs typeface="Cabin"/>
                <a:sym typeface="Cabin"/>
              </a:rPr>
              <a:t>¿QUÉ ES UN EXPERIMENTO?</a:t>
            </a: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chemeClr val="dk1"/>
              </a:buClr>
              <a:buSzPts val="2000"/>
              <a:buFont typeface="Arial"/>
              <a:buNone/>
            </a:pPr>
            <a:r>
              <a:rPr lang="es-CL" sz="2000" b="0" i="0" u="none" strike="noStrike" cap="none">
                <a:solidFill>
                  <a:schemeClr val="dk1"/>
                </a:solidFill>
                <a:latin typeface="Cabin"/>
                <a:ea typeface="Cabin"/>
                <a:cs typeface="Cabin"/>
                <a:sym typeface="Cabin"/>
              </a:rPr>
              <a:t>Es una prueba que permite comprobar la hipótesis planteada mediante alguna acción para obtener resultados. Por ejemplo, pueden ser entrevistas, encuestas o realizar un experimento concreto, entre otros.</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sp>
        <p:nvSpPr>
          <p:cNvPr id="1299" name="Google Shape;1299;g2695f1d8b7d_0_197"/>
          <p:cNvSpPr txBox="1"/>
          <p:nvPr/>
        </p:nvSpPr>
        <p:spPr>
          <a:xfrm>
            <a:off x="1145108" y="3615894"/>
            <a:ext cx="4047300" cy="28983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Ejemplo:</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300"/>
              <a:buFont typeface="Arial"/>
              <a:buNone/>
            </a:pPr>
            <a:r>
              <a:rPr lang="es-CL" sz="2300" b="0" i="1" u="none" strike="noStrike" cap="none">
                <a:solidFill>
                  <a:srgbClr val="000000"/>
                </a:solidFill>
                <a:latin typeface="Cabin"/>
                <a:ea typeface="Cabin"/>
                <a:cs typeface="Cabin"/>
                <a:sym typeface="Cabin"/>
              </a:rPr>
              <a:t>Realizar una encuesta a 30 estudiantes que tienen clases en el primer bloque y preguntar si toman desayuno o no. </a:t>
            </a:r>
            <a:endParaRPr sz="2300" b="0" i="1"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300"/>
              <a:buFont typeface="Arial"/>
              <a:buNone/>
            </a:pPr>
            <a:endParaRPr sz="2300" b="0" i="1" u="none" strike="noStrike" cap="none">
              <a:solidFill>
                <a:srgbClr val="000000"/>
              </a:solidFill>
              <a:latin typeface="Cabin"/>
              <a:ea typeface="Cabin"/>
              <a:cs typeface="Cabin"/>
              <a:sym typeface="Cabin"/>
            </a:endParaRPr>
          </a:p>
        </p:txBody>
      </p:sp>
      <p:sp>
        <p:nvSpPr>
          <p:cNvPr id="1300" name="Google Shape;1300;g2695f1d8b7d_0_197"/>
          <p:cNvSpPr/>
          <p:nvPr/>
        </p:nvSpPr>
        <p:spPr>
          <a:xfrm>
            <a:off x="2818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1</a:t>
            </a:r>
            <a:endParaRPr sz="2200" b="0" i="0" u="none" strike="noStrike" cap="none">
              <a:solidFill>
                <a:srgbClr val="D9D9D9"/>
              </a:solidFill>
              <a:latin typeface="Arvo"/>
              <a:ea typeface="Arvo"/>
              <a:cs typeface="Arvo"/>
              <a:sym typeface="Arvo"/>
            </a:endParaRPr>
          </a:p>
        </p:txBody>
      </p:sp>
      <p:sp>
        <p:nvSpPr>
          <p:cNvPr id="1301" name="Google Shape;1301;g2695f1d8b7d_0_197"/>
          <p:cNvSpPr txBox="1"/>
          <p:nvPr/>
        </p:nvSpPr>
        <p:spPr>
          <a:xfrm>
            <a:off x="8365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Formular </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una hipótesis</a:t>
            </a:r>
            <a:endParaRPr sz="1400" b="1" i="0" u="none" strike="noStrike" cap="none">
              <a:solidFill>
                <a:srgbClr val="D9D9D9"/>
              </a:solidFill>
              <a:latin typeface="Cabin"/>
              <a:ea typeface="Cabin"/>
              <a:cs typeface="Cabin"/>
              <a:sym typeface="Cabin"/>
            </a:endParaRPr>
          </a:p>
        </p:txBody>
      </p:sp>
      <p:sp>
        <p:nvSpPr>
          <p:cNvPr id="1302" name="Google Shape;1302;g2695f1d8b7d_0_197"/>
          <p:cNvSpPr/>
          <p:nvPr/>
        </p:nvSpPr>
        <p:spPr>
          <a:xfrm>
            <a:off x="2206956" y="6818378"/>
            <a:ext cx="573000" cy="588900"/>
          </a:xfrm>
          <a:prstGeom prst="ellipse">
            <a:avLst/>
          </a:prstGeom>
          <a:solidFill>
            <a:srgbClr val="AFE380"/>
          </a:solidFill>
          <a:ln w="381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latin typeface="Arvo"/>
                <a:ea typeface="Arvo"/>
                <a:cs typeface="Arvo"/>
                <a:sym typeface="Arvo"/>
              </a:rPr>
              <a:t>2</a:t>
            </a:r>
            <a:endParaRPr sz="2200" b="0" i="0" u="none" strike="noStrike" cap="none">
              <a:solidFill>
                <a:srgbClr val="000000"/>
              </a:solidFill>
              <a:latin typeface="Arvo"/>
              <a:ea typeface="Arvo"/>
              <a:cs typeface="Arvo"/>
              <a:sym typeface="Arvo"/>
            </a:endParaRPr>
          </a:p>
        </p:txBody>
      </p:sp>
      <p:sp>
        <p:nvSpPr>
          <p:cNvPr id="1303" name="Google Shape;1303;g2695f1d8b7d_0_197"/>
          <p:cNvSpPr txBox="1"/>
          <p:nvPr/>
        </p:nvSpPr>
        <p:spPr>
          <a:xfrm>
            <a:off x="27616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Diseño del</a:t>
            </a:r>
            <a:endParaRPr sz="14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experimento</a:t>
            </a:r>
            <a:endParaRPr sz="1400" b="1" i="0" u="none" strike="noStrike" cap="none">
              <a:solidFill>
                <a:srgbClr val="000000"/>
              </a:solidFill>
              <a:latin typeface="Cabin"/>
              <a:ea typeface="Cabin"/>
              <a:cs typeface="Cabin"/>
              <a:sym typeface="Cabin"/>
            </a:endParaRPr>
          </a:p>
        </p:txBody>
      </p:sp>
      <p:pic>
        <p:nvPicPr>
          <p:cNvPr id="1304" name="Google Shape;1304;g2695f1d8b7d_0_197"/>
          <p:cNvPicPr preferRelativeResize="0"/>
          <p:nvPr/>
        </p:nvPicPr>
        <p:blipFill rotWithShape="1">
          <a:blip r:embed="rId3">
            <a:alphaModFix/>
          </a:blip>
          <a:srcRect/>
          <a:stretch/>
        </p:blipFill>
        <p:spPr>
          <a:xfrm>
            <a:off x="6575915" y="3932399"/>
            <a:ext cx="2184192" cy="227519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g2695f1d8b7d_0_208"/>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3.- </a:t>
            </a:r>
            <a:r>
              <a:rPr lang="es-CL" sz="2700" b="1" i="0" u="none" strike="noStrike" cap="none">
                <a:solidFill>
                  <a:srgbClr val="000000"/>
                </a:solidFill>
                <a:latin typeface="Arvo"/>
                <a:ea typeface="Arvo"/>
                <a:cs typeface="Arvo"/>
                <a:sym typeface="Arvo"/>
              </a:rPr>
              <a:t>MÉTRICAS / CRITERIOS DE ÉXITO</a:t>
            </a:r>
            <a:endParaRPr sz="2700" b="1" i="0" u="none" strike="noStrike" cap="none">
              <a:solidFill>
                <a:srgbClr val="000000"/>
              </a:solidFill>
              <a:latin typeface="Arvo"/>
              <a:ea typeface="Arvo"/>
              <a:cs typeface="Arvo"/>
              <a:sym typeface="Arvo"/>
            </a:endParaRPr>
          </a:p>
        </p:txBody>
      </p:sp>
      <p:sp>
        <p:nvSpPr>
          <p:cNvPr id="1310" name="Google Shape;1310;g2695f1d8b7d_0_208"/>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¿QUÉ ES UNA MÉTRICA? </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Son los datos que se medirán con el experimento. </a:t>
            </a: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chemeClr val="dk1"/>
              </a:buClr>
              <a:buSzPts val="2000"/>
              <a:buFont typeface="Arial"/>
              <a:buNone/>
            </a:pPr>
            <a:r>
              <a:rPr lang="es-CL" sz="2000" b="1" i="0" u="none" strike="noStrike" cap="none">
                <a:solidFill>
                  <a:schemeClr val="dk1"/>
                </a:solidFill>
                <a:latin typeface="Cabin"/>
                <a:ea typeface="Cabin"/>
                <a:cs typeface="Cabin"/>
                <a:sym typeface="Cabin"/>
              </a:rPr>
              <a:t>¿QUÉ ES UN CRITERIO DE ÉXITO? </a:t>
            </a: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chemeClr val="dk1"/>
              </a:buClr>
              <a:buSzPts val="2000"/>
              <a:buFont typeface="Arial"/>
              <a:buNone/>
            </a:pPr>
            <a:r>
              <a:rPr lang="es-CL" sz="2000" b="0" i="0" u="none" strike="noStrike" cap="none">
                <a:solidFill>
                  <a:schemeClr val="dk1"/>
                </a:solidFill>
                <a:latin typeface="Cabin"/>
                <a:ea typeface="Cabin"/>
                <a:cs typeface="Cabin"/>
                <a:sym typeface="Cabin"/>
              </a:rPr>
              <a:t>Es lo que esperamos que ocurra con el experimento. Para esto se define una meta concreta que en general es un dato cuantitativo que permite definir si la hipótesis se valida o no.</a:t>
            </a:r>
            <a:endParaRPr sz="20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sp>
        <p:nvSpPr>
          <p:cNvPr id="1311" name="Google Shape;1311;g2695f1d8b7d_0_208"/>
          <p:cNvSpPr/>
          <p:nvPr/>
        </p:nvSpPr>
        <p:spPr>
          <a:xfrm>
            <a:off x="2818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1</a:t>
            </a:r>
            <a:endParaRPr sz="2200" b="0" i="0" u="none" strike="noStrike" cap="none">
              <a:solidFill>
                <a:srgbClr val="D9D9D9"/>
              </a:solidFill>
              <a:latin typeface="Arvo"/>
              <a:ea typeface="Arvo"/>
              <a:cs typeface="Arvo"/>
              <a:sym typeface="Arvo"/>
            </a:endParaRPr>
          </a:p>
        </p:txBody>
      </p:sp>
      <p:sp>
        <p:nvSpPr>
          <p:cNvPr id="1312" name="Google Shape;1312;g2695f1d8b7d_0_208"/>
          <p:cNvSpPr txBox="1"/>
          <p:nvPr/>
        </p:nvSpPr>
        <p:spPr>
          <a:xfrm>
            <a:off x="8365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Formular </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una hipótesis</a:t>
            </a:r>
            <a:endParaRPr sz="1400" b="1" i="0" u="none" strike="noStrike" cap="none">
              <a:solidFill>
                <a:srgbClr val="D9D9D9"/>
              </a:solidFill>
              <a:latin typeface="Cabin"/>
              <a:ea typeface="Cabin"/>
              <a:cs typeface="Cabin"/>
              <a:sym typeface="Cabin"/>
            </a:endParaRPr>
          </a:p>
        </p:txBody>
      </p:sp>
      <p:sp>
        <p:nvSpPr>
          <p:cNvPr id="1313" name="Google Shape;1313;g2695f1d8b7d_0_208"/>
          <p:cNvSpPr/>
          <p:nvPr/>
        </p:nvSpPr>
        <p:spPr>
          <a:xfrm>
            <a:off x="22069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2</a:t>
            </a:r>
            <a:endParaRPr sz="2200" b="0" i="0" u="none" strike="noStrike" cap="none">
              <a:solidFill>
                <a:srgbClr val="D9D9D9"/>
              </a:solidFill>
              <a:latin typeface="Arvo"/>
              <a:ea typeface="Arvo"/>
              <a:cs typeface="Arvo"/>
              <a:sym typeface="Arvo"/>
            </a:endParaRPr>
          </a:p>
        </p:txBody>
      </p:sp>
      <p:sp>
        <p:nvSpPr>
          <p:cNvPr id="1314" name="Google Shape;1314;g2695f1d8b7d_0_208"/>
          <p:cNvSpPr txBox="1"/>
          <p:nvPr/>
        </p:nvSpPr>
        <p:spPr>
          <a:xfrm>
            <a:off x="27616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Diseño del</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experimento</a:t>
            </a:r>
            <a:endParaRPr sz="1400" b="1" i="0" u="none" strike="noStrike" cap="none">
              <a:solidFill>
                <a:srgbClr val="D9D9D9"/>
              </a:solidFill>
              <a:latin typeface="Cabin"/>
              <a:ea typeface="Cabin"/>
              <a:cs typeface="Cabin"/>
              <a:sym typeface="Cabin"/>
            </a:endParaRPr>
          </a:p>
        </p:txBody>
      </p:sp>
      <p:sp>
        <p:nvSpPr>
          <p:cNvPr id="1315" name="Google Shape;1315;g2695f1d8b7d_0_208"/>
          <p:cNvSpPr/>
          <p:nvPr/>
        </p:nvSpPr>
        <p:spPr>
          <a:xfrm>
            <a:off x="4215756" y="6818378"/>
            <a:ext cx="573000" cy="588900"/>
          </a:xfrm>
          <a:prstGeom prst="ellipse">
            <a:avLst/>
          </a:prstGeom>
          <a:solidFill>
            <a:srgbClr val="AFE380"/>
          </a:solidFill>
          <a:ln w="381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latin typeface="Arvo"/>
                <a:ea typeface="Arvo"/>
                <a:cs typeface="Arvo"/>
                <a:sym typeface="Arvo"/>
              </a:rPr>
              <a:t>3</a:t>
            </a:r>
            <a:endParaRPr sz="2200" b="0" i="0" u="none" strike="noStrike" cap="none">
              <a:solidFill>
                <a:srgbClr val="000000"/>
              </a:solidFill>
              <a:latin typeface="Arvo"/>
              <a:ea typeface="Arvo"/>
              <a:cs typeface="Arvo"/>
              <a:sym typeface="Arvo"/>
            </a:endParaRPr>
          </a:p>
        </p:txBody>
      </p:sp>
      <p:sp>
        <p:nvSpPr>
          <p:cNvPr id="1316" name="Google Shape;1316;g2695f1d8b7d_0_208"/>
          <p:cNvSpPr txBox="1"/>
          <p:nvPr/>
        </p:nvSpPr>
        <p:spPr>
          <a:xfrm>
            <a:off x="4770495" y="6701152"/>
            <a:ext cx="1534200" cy="8511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Métricas</a:t>
            </a:r>
            <a:endParaRPr sz="14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Criterios de</a:t>
            </a:r>
            <a:endParaRPr sz="14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éxito</a:t>
            </a:r>
            <a:endParaRPr sz="1400" b="1" i="0" u="none" strike="noStrike" cap="none">
              <a:solidFill>
                <a:srgbClr val="000000"/>
              </a:solidFill>
              <a:latin typeface="Cabin"/>
              <a:ea typeface="Cabin"/>
              <a:cs typeface="Cabin"/>
              <a:sym typeface="Cab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1"/>
          <p:cNvSpPr txBox="1"/>
          <p:nvPr/>
        </p:nvSpPr>
        <p:spPr>
          <a:xfrm>
            <a:off x="450" y="2941650"/>
            <a:ext cx="10044000" cy="1856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s-CL" sz="3600" b="1" i="0" u="none" strike="noStrike" cap="none">
                <a:solidFill>
                  <a:srgbClr val="7F7F7F"/>
                </a:solidFill>
                <a:latin typeface="Arvo"/>
                <a:ea typeface="Arvo"/>
                <a:cs typeface="Arvo"/>
                <a:sym typeface="Arvo"/>
              </a:rPr>
              <a:t>¿QUÉ ES PARA TI  </a:t>
            </a:r>
            <a:endParaRPr sz="3600" b="1" i="0" u="none" strike="noStrike" cap="none">
              <a:solidFill>
                <a:srgbClr val="7F7F7F"/>
              </a:solidFill>
              <a:latin typeface="Arvo"/>
              <a:ea typeface="Arvo"/>
              <a:cs typeface="Arvo"/>
              <a:sym typeface="Arvo"/>
            </a:endParaRPr>
          </a:p>
          <a:p>
            <a:pPr marL="0" marR="0" lvl="0" indent="0" algn="ctr" rtl="0">
              <a:lnSpc>
                <a:spcPct val="150000"/>
              </a:lnSpc>
              <a:spcBef>
                <a:spcPts val="0"/>
              </a:spcBef>
              <a:spcAft>
                <a:spcPts val="0"/>
              </a:spcAft>
              <a:buNone/>
            </a:pPr>
            <a:r>
              <a:rPr lang="es-CL" sz="3600" b="1" i="0" u="none" strike="noStrike" cap="none">
                <a:solidFill>
                  <a:srgbClr val="FFFFFF"/>
                </a:solidFill>
                <a:highlight>
                  <a:schemeClr val="accent2"/>
                </a:highlight>
                <a:latin typeface="Arvo"/>
                <a:ea typeface="Arvo"/>
                <a:cs typeface="Arvo"/>
                <a:sym typeface="Arvo"/>
              </a:rPr>
              <a:t>MENTALIDAD EMPRENDEDORA</a:t>
            </a:r>
            <a:r>
              <a:rPr lang="es-CL" sz="3600" b="1" i="0" u="none" strike="noStrike" cap="none">
                <a:solidFill>
                  <a:srgbClr val="7F7F7F"/>
                </a:solidFill>
                <a:latin typeface="Arvo"/>
                <a:ea typeface="Arvo"/>
                <a:cs typeface="Arvo"/>
                <a:sym typeface="Arvo"/>
              </a:rPr>
              <a:t>?</a:t>
            </a:r>
            <a:endParaRPr sz="3600" b="1" i="0" u="none" strike="noStrike" cap="none">
              <a:solidFill>
                <a:srgbClr val="7F7F7F"/>
              </a:solidFill>
              <a:latin typeface="Arvo"/>
              <a:ea typeface="Arvo"/>
              <a:cs typeface="Arvo"/>
              <a:sym typeface="Arvo"/>
            </a:endParaRPr>
          </a:p>
          <a:p>
            <a:pPr marL="0" marR="0" lvl="0" indent="0" algn="ctr" rtl="0">
              <a:spcBef>
                <a:spcPts val="0"/>
              </a:spcBef>
              <a:spcAft>
                <a:spcPts val="0"/>
              </a:spcAft>
              <a:buNone/>
            </a:pPr>
            <a:endParaRPr sz="4800" b="1" i="0" u="none" strike="noStrike" cap="none">
              <a:solidFill>
                <a:srgbClr val="FFFFFF"/>
              </a:solidFill>
              <a:highlight>
                <a:srgbClr val="AEBEBB"/>
              </a:highlight>
              <a:latin typeface="Arvo"/>
              <a:ea typeface="Arvo"/>
              <a:cs typeface="Arvo"/>
              <a:sym typeface="Arvo"/>
            </a:endParaRPr>
          </a:p>
        </p:txBody>
      </p:sp>
      <p:pic>
        <p:nvPicPr>
          <p:cNvPr id="318" name="Google Shape;318;p11"/>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pic>
        <p:nvPicPr>
          <p:cNvPr id="1321" name="Google Shape;1321;g2695f1d8b7d_0_219"/>
          <p:cNvPicPr preferRelativeResize="0"/>
          <p:nvPr/>
        </p:nvPicPr>
        <p:blipFill rotWithShape="1">
          <a:blip r:embed="rId3">
            <a:alphaModFix/>
          </a:blip>
          <a:srcRect/>
          <a:stretch/>
        </p:blipFill>
        <p:spPr>
          <a:xfrm>
            <a:off x="6682242" y="3902419"/>
            <a:ext cx="1910971" cy="2891275"/>
          </a:xfrm>
          <a:prstGeom prst="rect">
            <a:avLst/>
          </a:prstGeom>
          <a:noFill/>
          <a:ln>
            <a:noFill/>
          </a:ln>
        </p:spPr>
      </p:pic>
      <p:sp>
        <p:nvSpPr>
          <p:cNvPr id="1322" name="Google Shape;1322;g2695f1d8b7d_0_219"/>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3.- </a:t>
            </a:r>
            <a:r>
              <a:rPr lang="es-CL" sz="2700" b="1" i="0" u="none" strike="noStrike" cap="none">
                <a:solidFill>
                  <a:srgbClr val="000000"/>
                </a:solidFill>
                <a:latin typeface="Arvo"/>
                <a:ea typeface="Arvo"/>
                <a:cs typeface="Arvo"/>
                <a:sym typeface="Arvo"/>
              </a:rPr>
              <a:t>MÉTRICAS / CRITERIOS DE ÉXITO</a:t>
            </a:r>
            <a:endParaRPr sz="2700" b="1" i="0" u="none" strike="noStrike" cap="none">
              <a:solidFill>
                <a:srgbClr val="000000"/>
              </a:solidFill>
              <a:latin typeface="Arvo"/>
              <a:ea typeface="Arvo"/>
              <a:cs typeface="Arvo"/>
              <a:sym typeface="Arvo"/>
            </a:endParaRPr>
          </a:p>
        </p:txBody>
      </p:sp>
      <p:sp>
        <p:nvSpPr>
          <p:cNvPr id="1323" name="Google Shape;1323;g2695f1d8b7d_0_219"/>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chemeClr val="dk1"/>
                </a:solidFill>
                <a:latin typeface="Cabin"/>
                <a:ea typeface="Cabin"/>
                <a:cs typeface="Cabin"/>
                <a:sym typeface="Cabin"/>
              </a:rPr>
              <a:t>¿QUÉ ES UNA MÉTRICA? </a:t>
            </a: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chemeClr val="dk1"/>
                </a:solidFill>
                <a:latin typeface="Cabin"/>
                <a:ea typeface="Cabin"/>
                <a:cs typeface="Cabin"/>
                <a:sym typeface="Cabin"/>
              </a:rPr>
              <a:t>Son los datos que se medirán con el experimento. </a:t>
            </a:r>
            <a:endParaRPr sz="20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chemeClr val="dk1"/>
                </a:solidFill>
                <a:latin typeface="Cabin"/>
                <a:ea typeface="Cabin"/>
                <a:cs typeface="Cabin"/>
                <a:sym typeface="Cabin"/>
              </a:rPr>
              <a:t>¿QUÉ ES UN CRITERIO DE ÉXITO? </a:t>
            </a: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chemeClr val="dk1"/>
                </a:solidFill>
                <a:latin typeface="Cabin"/>
                <a:ea typeface="Cabin"/>
                <a:cs typeface="Cabin"/>
                <a:sym typeface="Cabin"/>
              </a:rPr>
              <a:t>Es lo que esperamos que ocurra con el experimento. Para esto se define una meta concreta que en general es un dato cuantitativo que permite definir si la hipótesis se valida o no.</a:t>
            </a: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sp>
        <p:nvSpPr>
          <p:cNvPr id="1324" name="Google Shape;1324;g2695f1d8b7d_0_219"/>
          <p:cNvSpPr txBox="1"/>
          <p:nvPr/>
        </p:nvSpPr>
        <p:spPr>
          <a:xfrm>
            <a:off x="1061930" y="3578339"/>
            <a:ext cx="4790100" cy="22365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200"/>
              <a:buFont typeface="Arial"/>
              <a:buNone/>
            </a:pPr>
            <a:r>
              <a:rPr lang="es-CL" sz="2200" b="1" i="1" u="none" strike="noStrike" cap="none">
                <a:solidFill>
                  <a:srgbClr val="000000"/>
                </a:solidFill>
                <a:latin typeface="Cabin"/>
                <a:ea typeface="Cabin"/>
                <a:cs typeface="Cabin"/>
                <a:sym typeface="Cabin"/>
              </a:rPr>
              <a:t>Ejemplo:  </a:t>
            </a:r>
            <a:r>
              <a:rPr lang="es-CL" sz="2200" b="0" i="1" u="none" strike="noStrike" cap="none">
                <a:solidFill>
                  <a:srgbClr val="000000"/>
                </a:solidFill>
                <a:latin typeface="Cabin"/>
                <a:ea typeface="Cabin"/>
                <a:cs typeface="Cabin"/>
                <a:sym typeface="Cabin"/>
              </a:rPr>
              <a:t>Definimos que si </a:t>
            </a:r>
            <a:r>
              <a:rPr lang="es-CL" sz="2200" b="0" i="1" u="none" strike="noStrike" cap="none">
                <a:solidFill>
                  <a:schemeClr val="dk1"/>
                </a:solidFill>
                <a:latin typeface="Cabin"/>
                <a:ea typeface="Cabin"/>
                <a:cs typeface="Cabin"/>
                <a:sym typeface="Cabin"/>
              </a:rPr>
              <a:t>20 de 30 estudiantes encuestados que tienen clases en el primer bloque no toman desayuno (60% de los estudiantes totales) se valida la hipótesis.</a:t>
            </a:r>
            <a:endParaRPr sz="2100" b="0" i="1" u="none" strike="noStrike" cap="none">
              <a:solidFill>
                <a:srgbClr val="000000"/>
              </a:solidFill>
              <a:latin typeface="Cabin"/>
              <a:ea typeface="Cabin"/>
              <a:cs typeface="Cabin"/>
              <a:sym typeface="Cabin"/>
            </a:endParaRPr>
          </a:p>
        </p:txBody>
      </p:sp>
      <p:sp>
        <p:nvSpPr>
          <p:cNvPr id="1325" name="Google Shape;1325;g2695f1d8b7d_0_219"/>
          <p:cNvSpPr/>
          <p:nvPr/>
        </p:nvSpPr>
        <p:spPr>
          <a:xfrm>
            <a:off x="2818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1</a:t>
            </a:r>
            <a:endParaRPr sz="2200" b="0" i="0" u="none" strike="noStrike" cap="none">
              <a:solidFill>
                <a:srgbClr val="D9D9D9"/>
              </a:solidFill>
              <a:latin typeface="Arvo"/>
              <a:ea typeface="Arvo"/>
              <a:cs typeface="Arvo"/>
              <a:sym typeface="Arvo"/>
            </a:endParaRPr>
          </a:p>
        </p:txBody>
      </p:sp>
      <p:sp>
        <p:nvSpPr>
          <p:cNvPr id="1326" name="Google Shape;1326;g2695f1d8b7d_0_219"/>
          <p:cNvSpPr txBox="1"/>
          <p:nvPr/>
        </p:nvSpPr>
        <p:spPr>
          <a:xfrm>
            <a:off x="8365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Formular </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una hipótesis</a:t>
            </a:r>
            <a:endParaRPr sz="1400" b="1" i="0" u="none" strike="noStrike" cap="none">
              <a:solidFill>
                <a:srgbClr val="D9D9D9"/>
              </a:solidFill>
              <a:latin typeface="Cabin"/>
              <a:ea typeface="Cabin"/>
              <a:cs typeface="Cabin"/>
              <a:sym typeface="Cabin"/>
            </a:endParaRPr>
          </a:p>
        </p:txBody>
      </p:sp>
      <p:sp>
        <p:nvSpPr>
          <p:cNvPr id="1327" name="Google Shape;1327;g2695f1d8b7d_0_219"/>
          <p:cNvSpPr/>
          <p:nvPr/>
        </p:nvSpPr>
        <p:spPr>
          <a:xfrm>
            <a:off x="22069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2</a:t>
            </a:r>
            <a:endParaRPr sz="2200" b="0" i="0" u="none" strike="noStrike" cap="none">
              <a:solidFill>
                <a:srgbClr val="D9D9D9"/>
              </a:solidFill>
              <a:latin typeface="Arvo"/>
              <a:ea typeface="Arvo"/>
              <a:cs typeface="Arvo"/>
              <a:sym typeface="Arvo"/>
            </a:endParaRPr>
          </a:p>
        </p:txBody>
      </p:sp>
      <p:sp>
        <p:nvSpPr>
          <p:cNvPr id="1328" name="Google Shape;1328;g2695f1d8b7d_0_219"/>
          <p:cNvSpPr txBox="1"/>
          <p:nvPr/>
        </p:nvSpPr>
        <p:spPr>
          <a:xfrm>
            <a:off x="27616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Diseño del</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experimento</a:t>
            </a:r>
            <a:endParaRPr sz="1400" b="1" i="0" u="none" strike="noStrike" cap="none">
              <a:solidFill>
                <a:srgbClr val="D9D9D9"/>
              </a:solidFill>
              <a:latin typeface="Cabin"/>
              <a:ea typeface="Cabin"/>
              <a:cs typeface="Cabin"/>
              <a:sym typeface="Cabin"/>
            </a:endParaRPr>
          </a:p>
        </p:txBody>
      </p:sp>
      <p:sp>
        <p:nvSpPr>
          <p:cNvPr id="1329" name="Google Shape;1329;g2695f1d8b7d_0_219"/>
          <p:cNvSpPr/>
          <p:nvPr/>
        </p:nvSpPr>
        <p:spPr>
          <a:xfrm>
            <a:off x="4215756" y="6818378"/>
            <a:ext cx="573000" cy="588900"/>
          </a:xfrm>
          <a:prstGeom prst="ellipse">
            <a:avLst/>
          </a:prstGeom>
          <a:solidFill>
            <a:srgbClr val="AFE380"/>
          </a:solidFill>
          <a:ln w="381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latin typeface="Arvo"/>
                <a:ea typeface="Arvo"/>
                <a:cs typeface="Arvo"/>
                <a:sym typeface="Arvo"/>
              </a:rPr>
              <a:t>3</a:t>
            </a:r>
            <a:endParaRPr sz="2200" b="0" i="0" u="none" strike="noStrike" cap="none">
              <a:solidFill>
                <a:srgbClr val="000000"/>
              </a:solidFill>
              <a:latin typeface="Arvo"/>
              <a:ea typeface="Arvo"/>
              <a:cs typeface="Arvo"/>
              <a:sym typeface="Arvo"/>
            </a:endParaRPr>
          </a:p>
        </p:txBody>
      </p:sp>
      <p:sp>
        <p:nvSpPr>
          <p:cNvPr id="1330" name="Google Shape;1330;g2695f1d8b7d_0_219"/>
          <p:cNvSpPr txBox="1"/>
          <p:nvPr/>
        </p:nvSpPr>
        <p:spPr>
          <a:xfrm>
            <a:off x="4770495" y="6701152"/>
            <a:ext cx="1534200" cy="8511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Métricas</a:t>
            </a:r>
            <a:endParaRPr sz="14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Criterios de</a:t>
            </a:r>
            <a:endParaRPr sz="14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éxito</a:t>
            </a:r>
            <a:endParaRPr sz="1400" b="1" i="0" u="none" strike="noStrike" cap="none">
              <a:solidFill>
                <a:srgbClr val="000000"/>
              </a:solidFill>
              <a:latin typeface="Cabin"/>
              <a:ea typeface="Cabin"/>
              <a:cs typeface="Cabin"/>
              <a:sym typeface="Cabin"/>
            </a:endParaRPr>
          </a:p>
        </p:txBody>
      </p:sp>
      <p:sp>
        <p:nvSpPr>
          <p:cNvPr id="1331" name="Google Shape;1331;g2695f1d8b7d_0_219"/>
          <p:cNvSpPr/>
          <p:nvPr/>
        </p:nvSpPr>
        <p:spPr>
          <a:xfrm>
            <a:off x="6835335" y="6634951"/>
            <a:ext cx="2050200" cy="83100"/>
          </a:xfrm>
          <a:prstGeom prst="roundRect">
            <a:avLst>
              <a:gd name="adj" fmla="val 50000"/>
            </a:avLst>
          </a:prstGeom>
          <a:solidFill>
            <a:srgbClr val="000000"/>
          </a:solid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g2695f1d8b7d_0_233"/>
          <p:cNvSpPr txBox="1"/>
          <p:nvPr/>
        </p:nvSpPr>
        <p:spPr>
          <a:xfrm>
            <a:off x="114538" y="117406"/>
            <a:ext cx="8199000" cy="10722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000000"/>
                </a:solidFill>
                <a:latin typeface="Arvo"/>
                <a:ea typeface="Arvo"/>
                <a:cs typeface="Arvo"/>
                <a:sym typeface="Arvo"/>
              </a:rPr>
              <a:t>EXPERIMENTO  </a:t>
            </a:r>
            <a:endParaRPr sz="1600" b="0" i="0" u="none" strike="noStrike" cap="none">
              <a:solidFill>
                <a:srgbClr val="000000"/>
              </a:solidFill>
              <a:latin typeface="Arvo"/>
              <a:ea typeface="Arvo"/>
              <a:cs typeface="Arvo"/>
              <a:sym typeface="Arvo"/>
            </a:endParaRPr>
          </a:p>
        </p:txBody>
      </p:sp>
      <p:sp>
        <p:nvSpPr>
          <p:cNvPr id="1337" name="Google Shape;1337;g2695f1d8b7d_0_233"/>
          <p:cNvSpPr txBox="1"/>
          <p:nvPr/>
        </p:nvSpPr>
        <p:spPr>
          <a:xfrm>
            <a:off x="114538" y="547884"/>
            <a:ext cx="8199000" cy="4746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rgbClr val="595959"/>
              </a:buClr>
              <a:buSzPts val="3100"/>
              <a:buFont typeface="Arial"/>
              <a:buNone/>
            </a:pPr>
            <a:r>
              <a:rPr lang="es-CL" sz="2400" b="1" i="0" u="none" strike="noStrike" cap="none">
                <a:solidFill>
                  <a:srgbClr val="FFFFFF"/>
                </a:solidFill>
                <a:highlight>
                  <a:srgbClr val="6EDB68"/>
                </a:highlight>
                <a:latin typeface="Arvo"/>
                <a:ea typeface="Arvo"/>
                <a:cs typeface="Arvo"/>
                <a:sym typeface="Arvo"/>
              </a:rPr>
              <a:t>EJEMPLO</a:t>
            </a:r>
            <a:endParaRPr sz="1600" b="0" i="0" u="none" strike="noStrike" cap="none">
              <a:solidFill>
                <a:srgbClr val="FFFFFF"/>
              </a:solidFill>
              <a:highlight>
                <a:srgbClr val="6EDB68"/>
              </a:highlight>
              <a:latin typeface="Arvo"/>
              <a:ea typeface="Arvo"/>
              <a:cs typeface="Arvo"/>
              <a:sym typeface="Arvo"/>
            </a:endParaRPr>
          </a:p>
        </p:txBody>
      </p:sp>
      <p:sp>
        <p:nvSpPr>
          <p:cNvPr id="1338" name="Google Shape;1338;g2695f1d8b7d_0_233"/>
          <p:cNvSpPr txBox="1"/>
          <p:nvPr/>
        </p:nvSpPr>
        <p:spPr>
          <a:xfrm>
            <a:off x="168663" y="1242683"/>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HIPÓTESIS </a:t>
            </a:r>
            <a:r>
              <a:rPr lang="es-CL" sz="1600" b="0" i="1" u="none" strike="noStrike" cap="none">
                <a:solidFill>
                  <a:srgbClr val="000000"/>
                </a:solidFill>
                <a:latin typeface="Cabin"/>
                <a:ea typeface="Cabin"/>
                <a:cs typeface="Cabin"/>
                <a:sym typeface="Cabin"/>
              </a:rPr>
              <a:t>(creemos que…)</a:t>
            </a:r>
            <a:endParaRPr sz="1600" b="0" i="1" u="none" strike="noStrike" cap="none">
              <a:solidFill>
                <a:srgbClr val="000000"/>
              </a:solidFill>
              <a:latin typeface="Cabin"/>
              <a:ea typeface="Cabin"/>
              <a:cs typeface="Cabin"/>
              <a:sym typeface="Cabin"/>
            </a:endParaRPr>
          </a:p>
        </p:txBody>
      </p:sp>
      <p:sp>
        <p:nvSpPr>
          <p:cNvPr id="1339" name="Google Shape;1339;g2695f1d8b7d_0_233"/>
          <p:cNvSpPr/>
          <p:nvPr/>
        </p:nvSpPr>
        <p:spPr>
          <a:xfrm>
            <a:off x="271310" y="1602287"/>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s-CL" sz="1900" b="0" i="1" u="none" strike="noStrike" cap="none">
                <a:solidFill>
                  <a:schemeClr val="dk1"/>
                </a:solidFill>
                <a:latin typeface="Cabin"/>
                <a:ea typeface="Cabin"/>
                <a:cs typeface="Cabin"/>
                <a:sym typeface="Cabin"/>
              </a:rPr>
              <a:t>La mayoría de los estudiantes que tienen clases en el primer bloque de la mañana no desayunan.</a:t>
            </a:r>
            <a:endParaRPr sz="1200" b="0" i="0" u="none" strike="noStrike" cap="none">
              <a:solidFill>
                <a:srgbClr val="000000"/>
              </a:solidFill>
              <a:latin typeface="Cabin"/>
              <a:ea typeface="Cabin"/>
              <a:cs typeface="Cabin"/>
              <a:sym typeface="Cabin"/>
            </a:endParaRPr>
          </a:p>
        </p:txBody>
      </p:sp>
      <p:sp>
        <p:nvSpPr>
          <p:cNvPr id="1340" name="Google Shape;1340;g2695f1d8b7d_0_233"/>
          <p:cNvSpPr txBox="1"/>
          <p:nvPr/>
        </p:nvSpPr>
        <p:spPr>
          <a:xfrm>
            <a:off x="168663" y="2524839"/>
            <a:ext cx="56388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DISEÑO DEL EXPERIMENTO</a:t>
            </a:r>
            <a:r>
              <a:rPr lang="es-CL" sz="1600" b="0" i="1" u="none" strike="noStrike" cap="none">
                <a:solidFill>
                  <a:srgbClr val="000000"/>
                </a:solidFill>
                <a:latin typeface="Cabin"/>
                <a:ea typeface="Cabin"/>
                <a:cs typeface="Cabin"/>
                <a:sym typeface="Cabin"/>
              </a:rPr>
              <a:t> (Para verificarlo haremos…)</a:t>
            </a:r>
            <a:endParaRPr sz="1600" b="0" i="1" u="none" strike="noStrike" cap="none">
              <a:solidFill>
                <a:srgbClr val="000000"/>
              </a:solidFill>
              <a:latin typeface="Cabin"/>
              <a:ea typeface="Cabin"/>
              <a:cs typeface="Cabin"/>
              <a:sym typeface="Cabin"/>
            </a:endParaRPr>
          </a:p>
        </p:txBody>
      </p:sp>
      <p:sp>
        <p:nvSpPr>
          <p:cNvPr id="1341" name="Google Shape;1341;g2695f1d8b7d_0_233"/>
          <p:cNvSpPr/>
          <p:nvPr/>
        </p:nvSpPr>
        <p:spPr>
          <a:xfrm>
            <a:off x="271310" y="2884434"/>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Realizar una encuesta a 30 estudiantes que tienen clases en el primer bloque y </a:t>
            </a:r>
            <a:endParaRPr sz="1900" b="0" i="1"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chemeClr val="dk1"/>
              </a:buClr>
              <a:buSzPts val="1200"/>
              <a:buFont typeface="Arial"/>
              <a:buNone/>
            </a:pPr>
            <a:r>
              <a:rPr lang="es-CL" sz="1900" b="0" i="1" u="none" strike="noStrike" cap="none">
                <a:solidFill>
                  <a:schemeClr val="dk1"/>
                </a:solidFill>
                <a:latin typeface="Cabin"/>
                <a:ea typeface="Cabin"/>
                <a:cs typeface="Cabin"/>
                <a:sym typeface="Cabin"/>
              </a:rPr>
              <a:t>preguntar si toman desayuno o no. </a:t>
            </a:r>
            <a:endParaRPr sz="1200" b="0" i="0" u="none" strike="noStrike" cap="none">
              <a:solidFill>
                <a:srgbClr val="000000"/>
              </a:solidFill>
              <a:latin typeface="Cabin"/>
              <a:ea typeface="Cabin"/>
              <a:cs typeface="Cabin"/>
              <a:sym typeface="Cabin"/>
            </a:endParaRPr>
          </a:p>
        </p:txBody>
      </p:sp>
      <p:sp>
        <p:nvSpPr>
          <p:cNvPr id="1342" name="Google Shape;1342;g2695f1d8b7d_0_233"/>
          <p:cNvSpPr txBox="1"/>
          <p:nvPr/>
        </p:nvSpPr>
        <p:spPr>
          <a:xfrm>
            <a:off x="168663" y="3806967"/>
            <a:ext cx="44181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MÉTRICA </a:t>
            </a:r>
            <a:r>
              <a:rPr lang="es-CL" sz="1600" b="0" i="1" u="none" strike="noStrike" cap="none">
                <a:solidFill>
                  <a:srgbClr val="000000"/>
                </a:solidFill>
                <a:latin typeface="Cabin"/>
                <a:ea typeface="Cabin"/>
                <a:cs typeface="Cabin"/>
                <a:sym typeface="Cabin"/>
              </a:rPr>
              <a:t>(lo que esperamos que ocurra es…)</a:t>
            </a:r>
            <a:endParaRPr sz="1600" b="0" i="1" u="none" strike="noStrike" cap="none">
              <a:solidFill>
                <a:srgbClr val="000000"/>
              </a:solidFill>
              <a:latin typeface="Cabin"/>
              <a:ea typeface="Cabin"/>
              <a:cs typeface="Cabin"/>
              <a:sym typeface="Cabin"/>
            </a:endParaRPr>
          </a:p>
        </p:txBody>
      </p:sp>
      <p:sp>
        <p:nvSpPr>
          <p:cNvPr id="1343" name="Google Shape;1343;g2695f1d8b7d_0_233"/>
          <p:cNvSpPr/>
          <p:nvPr/>
        </p:nvSpPr>
        <p:spPr>
          <a:xfrm>
            <a:off x="271310" y="4166581"/>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chemeClr val="dk1"/>
              </a:buClr>
              <a:buSzPts val="1200"/>
              <a:buFont typeface="Arial"/>
              <a:buNone/>
            </a:pPr>
            <a:r>
              <a:rPr lang="es-CL" sz="1800" b="0" i="1" u="none" strike="noStrike" cap="none">
                <a:solidFill>
                  <a:schemeClr val="dk1"/>
                </a:solidFill>
                <a:latin typeface="Cabin"/>
                <a:ea typeface="Cabin"/>
                <a:cs typeface="Cabin"/>
                <a:sym typeface="Cabin"/>
              </a:rPr>
              <a:t>Definimos que si 20 de 30 estudiantes encuestados que tienen clases en el primer bloque no toman desayuno (60% de los estudiantes totales) se valida la hipótesis.</a:t>
            </a:r>
            <a:endParaRPr sz="1200" b="0" i="0" u="none" strike="noStrike" cap="none">
              <a:solidFill>
                <a:srgbClr val="000000"/>
              </a:solidFill>
              <a:latin typeface="Cabin"/>
              <a:ea typeface="Cabin"/>
              <a:cs typeface="Cabin"/>
              <a:sym typeface="Cabin"/>
            </a:endParaRPr>
          </a:p>
        </p:txBody>
      </p:sp>
      <p:sp>
        <p:nvSpPr>
          <p:cNvPr id="1344" name="Google Shape;1344;g2695f1d8b7d_0_233"/>
          <p:cNvSpPr txBox="1"/>
          <p:nvPr/>
        </p:nvSpPr>
        <p:spPr>
          <a:xfrm>
            <a:off x="168663" y="5089123"/>
            <a:ext cx="468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RESULTADO</a:t>
            </a:r>
            <a:r>
              <a:rPr lang="es-CL" sz="1600" b="0" i="1" u="none" strike="noStrike" cap="none">
                <a:solidFill>
                  <a:srgbClr val="000000"/>
                </a:solidFill>
                <a:latin typeface="Cabin"/>
                <a:ea typeface="Cabin"/>
                <a:cs typeface="Cabin"/>
                <a:sym typeface="Cabin"/>
              </a:rPr>
              <a:t> se valida o no lo que creíamos…)</a:t>
            </a:r>
            <a:endParaRPr sz="1600" b="0" i="1" u="none" strike="noStrike" cap="none">
              <a:solidFill>
                <a:srgbClr val="000000"/>
              </a:solidFill>
              <a:latin typeface="Cabin"/>
              <a:ea typeface="Cabin"/>
              <a:cs typeface="Cabin"/>
              <a:sym typeface="Cabin"/>
            </a:endParaRPr>
          </a:p>
        </p:txBody>
      </p:sp>
      <p:sp>
        <p:nvSpPr>
          <p:cNvPr id="1345" name="Google Shape;1345;g2695f1d8b7d_0_233"/>
          <p:cNvSpPr/>
          <p:nvPr/>
        </p:nvSpPr>
        <p:spPr>
          <a:xfrm>
            <a:off x="271310" y="5448728"/>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bin"/>
              <a:ea typeface="Cabin"/>
              <a:cs typeface="Cabin"/>
              <a:sym typeface="Cabin"/>
            </a:endParaRPr>
          </a:p>
        </p:txBody>
      </p:sp>
      <p:sp>
        <p:nvSpPr>
          <p:cNvPr id="1346" name="Google Shape;1346;g2695f1d8b7d_0_233"/>
          <p:cNvSpPr txBox="1"/>
          <p:nvPr/>
        </p:nvSpPr>
        <p:spPr>
          <a:xfrm>
            <a:off x="168663" y="6371269"/>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CONCLUSIONES</a:t>
            </a:r>
            <a:r>
              <a:rPr lang="es-CL" sz="1600" b="0" i="1" u="none" strike="noStrike" cap="none">
                <a:solidFill>
                  <a:srgbClr val="000000"/>
                </a:solidFill>
                <a:latin typeface="Cabin"/>
                <a:ea typeface="Cabin"/>
                <a:cs typeface="Cabin"/>
                <a:sym typeface="Cabin"/>
              </a:rPr>
              <a:t> (lo que aprendimos fue…)</a:t>
            </a:r>
            <a:endParaRPr sz="1600" b="0" i="1" u="none" strike="noStrike" cap="none">
              <a:solidFill>
                <a:srgbClr val="000000"/>
              </a:solidFill>
              <a:latin typeface="Cabin"/>
              <a:ea typeface="Cabin"/>
              <a:cs typeface="Cabin"/>
              <a:sym typeface="Cabin"/>
            </a:endParaRPr>
          </a:p>
        </p:txBody>
      </p:sp>
      <p:sp>
        <p:nvSpPr>
          <p:cNvPr id="1347" name="Google Shape;1347;g2695f1d8b7d_0_233"/>
          <p:cNvSpPr/>
          <p:nvPr/>
        </p:nvSpPr>
        <p:spPr>
          <a:xfrm>
            <a:off x="271310" y="6730875"/>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abin"/>
              <a:ea typeface="Cabin"/>
              <a:cs typeface="Cabin"/>
              <a:sym typeface="Cabin"/>
            </a:endParaRPr>
          </a:p>
        </p:txBody>
      </p:sp>
      <p:sp>
        <p:nvSpPr>
          <p:cNvPr id="1348" name="Google Shape;1348;g2695f1d8b7d_0_233"/>
          <p:cNvSpPr/>
          <p:nvPr/>
        </p:nvSpPr>
        <p:spPr>
          <a:xfrm>
            <a:off x="168663" y="1146827"/>
            <a:ext cx="9768900" cy="3844200"/>
          </a:xfrm>
          <a:prstGeom prst="rect">
            <a:avLst/>
          </a:prstGeom>
          <a:solidFill>
            <a:srgbClr val="BAF8FF">
              <a:alpha val="80000"/>
            </a:srgbClr>
          </a:solidFill>
          <a:ln>
            <a:noFill/>
          </a:ln>
        </p:spPr>
        <p:txBody>
          <a:bodyPr spcFirstLastPara="1" wrap="square" lIns="101350" tIns="50650" rIns="101350" bIns="50650" anchor="t" anchorCtr="0">
            <a:noAutofit/>
          </a:bodyPr>
          <a:lstStyle/>
          <a:p>
            <a:pPr marL="50800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3100"/>
              <a:buFont typeface="Arial"/>
              <a:buNone/>
            </a:pPr>
            <a:r>
              <a:rPr lang="es-CL" sz="3100" b="1" i="0" u="none" strike="noStrike" cap="none">
                <a:solidFill>
                  <a:schemeClr val="dk1"/>
                </a:solidFill>
                <a:latin typeface="Arvo"/>
                <a:ea typeface="Arvo"/>
                <a:cs typeface="Arvo"/>
                <a:sym typeface="Arvo"/>
              </a:rPr>
              <a:t>Después de planificar hay </a:t>
            </a:r>
            <a:endParaRPr sz="1600" b="0" i="0" u="none" strike="noStrike" cap="none">
              <a:solidFill>
                <a:srgbClr val="000000"/>
              </a:solidFill>
              <a:latin typeface="Arial"/>
              <a:ea typeface="Arial"/>
              <a:cs typeface="Arial"/>
              <a:sym typeface="Arial"/>
            </a:endParaRPr>
          </a:p>
          <a:p>
            <a:pPr marL="508000" marR="0" lvl="0" indent="0" algn="ctr" rtl="0">
              <a:lnSpc>
                <a:spcPct val="100000"/>
              </a:lnSpc>
              <a:spcBef>
                <a:spcPts val="0"/>
              </a:spcBef>
              <a:spcAft>
                <a:spcPts val="0"/>
              </a:spcAft>
              <a:buClr>
                <a:srgbClr val="000000"/>
              </a:buClr>
              <a:buSzPts val="3100"/>
              <a:buFont typeface="Arial"/>
              <a:buNone/>
            </a:pPr>
            <a:endParaRPr sz="31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3100"/>
              <a:buFont typeface="Arial"/>
              <a:buNone/>
            </a:pPr>
            <a:r>
              <a:rPr lang="es-CL" sz="3100" b="1" i="0" u="none" strike="noStrike" cap="none">
                <a:solidFill>
                  <a:schemeClr val="dk1"/>
                </a:solidFill>
                <a:latin typeface="Arvo"/>
                <a:ea typeface="Arvo"/>
                <a:cs typeface="Arvo"/>
                <a:sym typeface="Arvo"/>
              </a:rPr>
              <a:t>que salir a realizar el </a:t>
            </a:r>
            <a:endParaRPr sz="1600" b="0" i="0" u="none" strike="noStrike" cap="none">
              <a:solidFill>
                <a:srgbClr val="000000"/>
              </a:solidFill>
              <a:latin typeface="Arial"/>
              <a:ea typeface="Arial"/>
              <a:cs typeface="Arial"/>
              <a:sym typeface="Arial"/>
            </a:endParaRPr>
          </a:p>
          <a:p>
            <a:pPr marL="508000" marR="0" lvl="0" indent="0" algn="ctr" rtl="0">
              <a:lnSpc>
                <a:spcPct val="100000"/>
              </a:lnSpc>
              <a:spcBef>
                <a:spcPts val="0"/>
              </a:spcBef>
              <a:spcAft>
                <a:spcPts val="0"/>
              </a:spcAft>
              <a:buClr>
                <a:srgbClr val="000000"/>
              </a:buClr>
              <a:buSzPts val="3100"/>
              <a:buFont typeface="Arial"/>
              <a:buNone/>
            </a:pPr>
            <a:endParaRPr sz="3100" b="1" i="0" u="none" strike="noStrike" cap="none">
              <a:solidFill>
                <a:schemeClr val="dk1"/>
              </a:solidFill>
              <a:latin typeface="Arvo"/>
              <a:ea typeface="Arvo"/>
              <a:cs typeface="Arvo"/>
              <a:sym typeface="Arvo"/>
            </a:endParaRPr>
          </a:p>
          <a:p>
            <a:pPr marL="508000" marR="0" lvl="0" indent="0" algn="ctr" rtl="0">
              <a:lnSpc>
                <a:spcPct val="100000"/>
              </a:lnSpc>
              <a:spcBef>
                <a:spcPts val="0"/>
              </a:spcBef>
              <a:spcAft>
                <a:spcPts val="0"/>
              </a:spcAft>
              <a:buClr>
                <a:srgbClr val="000000"/>
              </a:buClr>
              <a:buSzPts val="3100"/>
              <a:buFont typeface="Arial"/>
              <a:buNone/>
            </a:pPr>
            <a:r>
              <a:rPr lang="es-CL" sz="3100" b="1" i="0" u="none" strike="noStrike" cap="none">
                <a:solidFill>
                  <a:schemeClr val="dk1"/>
                </a:solidFill>
                <a:latin typeface="Arvo"/>
                <a:ea typeface="Arvo"/>
                <a:cs typeface="Arvo"/>
                <a:sym typeface="Arvo"/>
              </a:rPr>
              <a:t>experimento</a:t>
            </a:r>
            <a:endParaRPr sz="1600" b="0" i="0" u="none" strike="noStrike" cap="none">
              <a:solidFill>
                <a:srgbClr val="000000"/>
              </a:solidFill>
              <a:latin typeface="Arial"/>
              <a:ea typeface="Arial"/>
              <a:cs typeface="Arial"/>
              <a:sym typeface="Arial"/>
            </a:endParaRPr>
          </a:p>
        </p:txBody>
      </p:sp>
      <p:pic>
        <p:nvPicPr>
          <p:cNvPr id="1349" name="Google Shape;1349;g2695f1d8b7d_0_233"/>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8"/>
                                        </p:tgtEl>
                                        <p:attrNameLst>
                                          <p:attrName>style.visibility</p:attrName>
                                        </p:attrNameLst>
                                      </p:cBhvr>
                                      <p:to>
                                        <p:strVal val="visible"/>
                                      </p:to>
                                    </p:set>
                                    <p:animEffect transition="in" filter="fade">
                                      <p:cBhvr>
                                        <p:cTn id="7" dur="500"/>
                                        <p:tgtEl>
                                          <p:spTgt spid="1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g2695f1d8b7d_0_249"/>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4.- </a:t>
            </a:r>
            <a:r>
              <a:rPr lang="es-CL" sz="2700" b="1" i="0" u="none" strike="noStrike" cap="none">
                <a:solidFill>
                  <a:srgbClr val="000000"/>
                </a:solidFill>
                <a:latin typeface="Arvo"/>
                <a:ea typeface="Arvo"/>
                <a:cs typeface="Arvo"/>
                <a:sym typeface="Arvo"/>
              </a:rPr>
              <a:t>RESULTADOS</a:t>
            </a:r>
            <a:endParaRPr sz="2700" b="1" i="0" u="none" strike="noStrike" cap="none">
              <a:solidFill>
                <a:srgbClr val="000000"/>
              </a:solidFill>
              <a:latin typeface="Arvo"/>
              <a:ea typeface="Arvo"/>
              <a:cs typeface="Arvo"/>
              <a:sym typeface="Arvo"/>
            </a:endParaRPr>
          </a:p>
        </p:txBody>
      </p:sp>
      <p:sp>
        <p:nvSpPr>
          <p:cNvPr id="1355" name="Google Shape;1355;g2695f1d8b7d_0_249"/>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chemeClr val="dk1"/>
                </a:solidFill>
                <a:latin typeface="Cabin"/>
                <a:ea typeface="Cabin"/>
                <a:cs typeface="Cabin"/>
                <a:sym typeface="Cabin"/>
              </a:rPr>
              <a:t>¿QUÉ ES?</a:t>
            </a: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Son los datos obtenidos, </a:t>
            </a:r>
            <a:r>
              <a:rPr lang="es-CL" sz="2000" b="0" i="0" u="none" strike="noStrike" cap="none">
                <a:solidFill>
                  <a:srgbClr val="FF0000"/>
                </a:solidFill>
                <a:latin typeface="Cabin"/>
                <a:ea typeface="Cabin"/>
                <a:cs typeface="Cabin"/>
                <a:sym typeface="Cabin"/>
              </a:rPr>
              <a:t>después de realizar el experimento</a:t>
            </a:r>
            <a:r>
              <a:rPr lang="es-CL" sz="2000" b="0" i="0" u="none" strike="noStrike" cap="none">
                <a:solidFill>
                  <a:srgbClr val="000000"/>
                </a:solidFill>
                <a:latin typeface="Cabin"/>
                <a:ea typeface="Cabin"/>
                <a:cs typeface="Cabin"/>
                <a:sym typeface="Cabin"/>
              </a:rPr>
              <a:t>, a partir de las métricas establecidas en el experimento.</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sp>
        <p:nvSpPr>
          <p:cNvPr id="1356" name="Google Shape;1356;g2695f1d8b7d_0_249"/>
          <p:cNvSpPr/>
          <p:nvPr/>
        </p:nvSpPr>
        <p:spPr>
          <a:xfrm>
            <a:off x="2818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1</a:t>
            </a:r>
            <a:endParaRPr sz="2200" b="0" i="0" u="none" strike="noStrike" cap="none">
              <a:solidFill>
                <a:srgbClr val="D9D9D9"/>
              </a:solidFill>
              <a:latin typeface="Arvo"/>
              <a:ea typeface="Arvo"/>
              <a:cs typeface="Arvo"/>
              <a:sym typeface="Arvo"/>
            </a:endParaRPr>
          </a:p>
        </p:txBody>
      </p:sp>
      <p:sp>
        <p:nvSpPr>
          <p:cNvPr id="1357" name="Google Shape;1357;g2695f1d8b7d_0_249"/>
          <p:cNvSpPr txBox="1"/>
          <p:nvPr/>
        </p:nvSpPr>
        <p:spPr>
          <a:xfrm>
            <a:off x="8365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Formular </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una hipótesis</a:t>
            </a:r>
            <a:endParaRPr sz="1400" b="1" i="0" u="none" strike="noStrike" cap="none">
              <a:solidFill>
                <a:srgbClr val="D9D9D9"/>
              </a:solidFill>
              <a:latin typeface="Cabin"/>
              <a:ea typeface="Cabin"/>
              <a:cs typeface="Cabin"/>
              <a:sym typeface="Cabin"/>
            </a:endParaRPr>
          </a:p>
        </p:txBody>
      </p:sp>
      <p:sp>
        <p:nvSpPr>
          <p:cNvPr id="1358" name="Google Shape;1358;g2695f1d8b7d_0_249"/>
          <p:cNvSpPr/>
          <p:nvPr/>
        </p:nvSpPr>
        <p:spPr>
          <a:xfrm>
            <a:off x="22069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2</a:t>
            </a:r>
            <a:endParaRPr sz="2200" b="0" i="0" u="none" strike="noStrike" cap="none">
              <a:solidFill>
                <a:srgbClr val="D9D9D9"/>
              </a:solidFill>
              <a:latin typeface="Arvo"/>
              <a:ea typeface="Arvo"/>
              <a:cs typeface="Arvo"/>
              <a:sym typeface="Arvo"/>
            </a:endParaRPr>
          </a:p>
        </p:txBody>
      </p:sp>
      <p:sp>
        <p:nvSpPr>
          <p:cNvPr id="1359" name="Google Shape;1359;g2695f1d8b7d_0_249"/>
          <p:cNvSpPr txBox="1"/>
          <p:nvPr/>
        </p:nvSpPr>
        <p:spPr>
          <a:xfrm>
            <a:off x="27616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Diseño del</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experimento</a:t>
            </a:r>
            <a:endParaRPr sz="1400" b="1" i="0" u="none" strike="noStrike" cap="none">
              <a:solidFill>
                <a:srgbClr val="D9D9D9"/>
              </a:solidFill>
              <a:latin typeface="Cabin"/>
              <a:ea typeface="Cabin"/>
              <a:cs typeface="Cabin"/>
              <a:sym typeface="Cabin"/>
            </a:endParaRPr>
          </a:p>
        </p:txBody>
      </p:sp>
      <p:sp>
        <p:nvSpPr>
          <p:cNvPr id="1360" name="Google Shape;1360;g2695f1d8b7d_0_249"/>
          <p:cNvSpPr/>
          <p:nvPr/>
        </p:nvSpPr>
        <p:spPr>
          <a:xfrm>
            <a:off x="42157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3</a:t>
            </a:r>
            <a:endParaRPr sz="2200" b="0" i="0" u="none" strike="noStrike" cap="none">
              <a:solidFill>
                <a:srgbClr val="D9D9D9"/>
              </a:solidFill>
              <a:latin typeface="Arvo"/>
              <a:ea typeface="Arvo"/>
              <a:cs typeface="Arvo"/>
              <a:sym typeface="Arvo"/>
            </a:endParaRPr>
          </a:p>
        </p:txBody>
      </p:sp>
      <p:sp>
        <p:nvSpPr>
          <p:cNvPr id="1361" name="Google Shape;1361;g2695f1d8b7d_0_249"/>
          <p:cNvSpPr txBox="1"/>
          <p:nvPr/>
        </p:nvSpPr>
        <p:spPr>
          <a:xfrm>
            <a:off x="4770495" y="6701152"/>
            <a:ext cx="1534200" cy="8511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Métricas</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Criterios de</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éxito</a:t>
            </a:r>
            <a:endParaRPr sz="1400" b="1" i="0" u="none" strike="noStrike" cap="none">
              <a:solidFill>
                <a:srgbClr val="D9D9D9"/>
              </a:solidFill>
              <a:latin typeface="Cabin"/>
              <a:ea typeface="Cabin"/>
              <a:cs typeface="Cabin"/>
              <a:sym typeface="Cabin"/>
            </a:endParaRPr>
          </a:p>
        </p:txBody>
      </p:sp>
      <p:sp>
        <p:nvSpPr>
          <p:cNvPr id="1362" name="Google Shape;1362;g2695f1d8b7d_0_249"/>
          <p:cNvSpPr/>
          <p:nvPr/>
        </p:nvSpPr>
        <p:spPr>
          <a:xfrm>
            <a:off x="6140856" y="6818378"/>
            <a:ext cx="573000" cy="588900"/>
          </a:xfrm>
          <a:prstGeom prst="ellipse">
            <a:avLst/>
          </a:prstGeom>
          <a:solidFill>
            <a:srgbClr val="AFE380"/>
          </a:solidFill>
          <a:ln w="381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latin typeface="Arvo"/>
                <a:ea typeface="Arvo"/>
                <a:cs typeface="Arvo"/>
                <a:sym typeface="Arvo"/>
              </a:rPr>
              <a:t>4</a:t>
            </a:r>
            <a:endParaRPr sz="2200" b="0" i="0" u="none" strike="noStrike" cap="none">
              <a:solidFill>
                <a:srgbClr val="000000"/>
              </a:solidFill>
              <a:latin typeface="Arvo"/>
              <a:ea typeface="Arvo"/>
              <a:cs typeface="Arvo"/>
              <a:sym typeface="Arvo"/>
            </a:endParaRPr>
          </a:p>
        </p:txBody>
      </p:sp>
      <p:sp>
        <p:nvSpPr>
          <p:cNvPr id="1363" name="Google Shape;1363;g2695f1d8b7d_0_249"/>
          <p:cNvSpPr txBox="1"/>
          <p:nvPr/>
        </p:nvSpPr>
        <p:spPr>
          <a:xfrm>
            <a:off x="6695595" y="6873152"/>
            <a:ext cx="1534200" cy="4203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Resultados</a:t>
            </a:r>
            <a:endParaRPr sz="1400" b="1" i="0" u="none" strike="noStrike" cap="none">
              <a:solidFill>
                <a:srgbClr val="000000"/>
              </a:solidFill>
              <a:latin typeface="Cabin"/>
              <a:ea typeface="Cabin"/>
              <a:cs typeface="Cabin"/>
              <a:sym typeface="Cabi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g2695f1d8b7d_0_262"/>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4.- </a:t>
            </a:r>
            <a:r>
              <a:rPr lang="es-CL" sz="2700" b="1" i="0" u="none" strike="noStrike" cap="none">
                <a:solidFill>
                  <a:srgbClr val="000000"/>
                </a:solidFill>
                <a:latin typeface="Arvo"/>
                <a:ea typeface="Arvo"/>
                <a:cs typeface="Arvo"/>
                <a:sym typeface="Arvo"/>
              </a:rPr>
              <a:t>RESULTADOS</a:t>
            </a:r>
            <a:endParaRPr sz="2700" b="1" i="0" u="none" strike="noStrike" cap="none">
              <a:solidFill>
                <a:srgbClr val="000000"/>
              </a:solidFill>
              <a:latin typeface="Arvo"/>
              <a:ea typeface="Arvo"/>
              <a:cs typeface="Arvo"/>
              <a:sym typeface="Arvo"/>
            </a:endParaRPr>
          </a:p>
        </p:txBody>
      </p:sp>
      <p:sp>
        <p:nvSpPr>
          <p:cNvPr id="1369" name="Google Shape;1369;g2695f1d8b7d_0_262"/>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chemeClr val="dk1"/>
                </a:solidFill>
                <a:latin typeface="Cabin"/>
                <a:ea typeface="Cabin"/>
                <a:cs typeface="Cabin"/>
                <a:sym typeface="Cabin"/>
              </a:rPr>
              <a:t>¿QUÉ ES?</a:t>
            </a: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Son los datos obtenidos, después de realizar el experimento, a partir de las métricas establecidas en el experimento.</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sp>
        <p:nvSpPr>
          <p:cNvPr id="1370" name="Google Shape;1370;g2695f1d8b7d_0_262"/>
          <p:cNvSpPr txBox="1"/>
          <p:nvPr/>
        </p:nvSpPr>
        <p:spPr>
          <a:xfrm>
            <a:off x="1213777" y="2674180"/>
            <a:ext cx="4047300" cy="32523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Ejemplo:</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300"/>
              <a:buFont typeface="Arial"/>
              <a:buNone/>
            </a:pPr>
            <a:r>
              <a:rPr lang="es-CL" sz="2300" b="0" i="1" u="none" strike="noStrike" cap="none">
                <a:solidFill>
                  <a:srgbClr val="000000"/>
                </a:solidFill>
                <a:latin typeface="Cabin"/>
                <a:ea typeface="Cabin"/>
                <a:cs typeface="Cabin"/>
                <a:sym typeface="Cabin"/>
              </a:rPr>
              <a:t>Mediante encuesta obtuvimos datos que 26 de 30 estudiantes con clases en el primer bloque de la mañana respondieron que no toman desayuno. </a:t>
            </a:r>
            <a:endParaRPr sz="2300" b="0" i="1"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300"/>
              <a:buFont typeface="Arial"/>
              <a:buNone/>
            </a:pPr>
            <a:endParaRPr sz="2300" b="0" i="1" u="none" strike="noStrike" cap="none">
              <a:solidFill>
                <a:srgbClr val="000000"/>
              </a:solidFill>
              <a:latin typeface="Cabin"/>
              <a:ea typeface="Cabin"/>
              <a:cs typeface="Cabin"/>
              <a:sym typeface="Cabin"/>
            </a:endParaRPr>
          </a:p>
        </p:txBody>
      </p:sp>
      <p:sp>
        <p:nvSpPr>
          <p:cNvPr id="1371" name="Google Shape;1371;g2695f1d8b7d_0_262"/>
          <p:cNvSpPr/>
          <p:nvPr/>
        </p:nvSpPr>
        <p:spPr>
          <a:xfrm>
            <a:off x="2818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1</a:t>
            </a:r>
            <a:endParaRPr sz="2200" b="0" i="0" u="none" strike="noStrike" cap="none">
              <a:solidFill>
                <a:srgbClr val="D9D9D9"/>
              </a:solidFill>
              <a:latin typeface="Arvo"/>
              <a:ea typeface="Arvo"/>
              <a:cs typeface="Arvo"/>
              <a:sym typeface="Arvo"/>
            </a:endParaRPr>
          </a:p>
        </p:txBody>
      </p:sp>
      <p:sp>
        <p:nvSpPr>
          <p:cNvPr id="1372" name="Google Shape;1372;g2695f1d8b7d_0_262"/>
          <p:cNvSpPr txBox="1"/>
          <p:nvPr/>
        </p:nvSpPr>
        <p:spPr>
          <a:xfrm>
            <a:off x="8365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Formular </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una hipótesis</a:t>
            </a:r>
            <a:endParaRPr sz="1400" b="1" i="0" u="none" strike="noStrike" cap="none">
              <a:solidFill>
                <a:srgbClr val="D9D9D9"/>
              </a:solidFill>
              <a:latin typeface="Cabin"/>
              <a:ea typeface="Cabin"/>
              <a:cs typeface="Cabin"/>
              <a:sym typeface="Cabin"/>
            </a:endParaRPr>
          </a:p>
        </p:txBody>
      </p:sp>
      <p:sp>
        <p:nvSpPr>
          <p:cNvPr id="1373" name="Google Shape;1373;g2695f1d8b7d_0_262"/>
          <p:cNvSpPr/>
          <p:nvPr/>
        </p:nvSpPr>
        <p:spPr>
          <a:xfrm>
            <a:off x="22069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2</a:t>
            </a:r>
            <a:endParaRPr sz="2200" b="0" i="0" u="none" strike="noStrike" cap="none">
              <a:solidFill>
                <a:srgbClr val="D9D9D9"/>
              </a:solidFill>
              <a:latin typeface="Arvo"/>
              <a:ea typeface="Arvo"/>
              <a:cs typeface="Arvo"/>
              <a:sym typeface="Arvo"/>
            </a:endParaRPr>
          </a:p>
        </p:txBody>
      </p:sp>
      <p:sp>
        <p:nvSpPr>
          <p:cNvPr id="1374" name="Google Shape;1374;g2695f1d8b7d_0_262"/>
          <p:cNvSpPr txBox="1"/>
          <p:nvPr/>
        </p:nvSpPr>
        <p:spPr>
          <a:xfrm>
            <a:off x="27616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Diseño del</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experimento</a:t>
            </a:r>
            <a:endParaRPr sz="1400" b="1" i="0" u="none" strike="noStrike" cap="none">
              <a:solidFill>
                <a:srgbClr val="D9D9D9"/>
              </a:solidFill>
              <a:latin typeface="Cabin"/>
              <a:ea typeface="Cabin"/>
              <a:cs typeface="Cabin"/>
              <a:sym typeface="Cabin"/>
            </a:endParaRPr>
          </a:p>
        </p:txBody>
      </p:sp>
      <p:sp>
        <p:nvSpPr>
          <p:cNvPr id="1375" name="Google Shape;1375;g2695f1d8b7d_0_262"/>
          <p:cNvSpPr/>
          <p:nvPr/>
        </p:nvSpPr>
        <p:spPr>
          <a:xfrm>
            <a:off x="42157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3</a:t>
            </a:r>
            <a:endParaRPr sz="2200" b="0" i="0" u="none" strike="noStrike" cap="none">
              <a:solidFill>
                <a:srgbClr val="D9D9D9"/>
              </a:solidFill>
              <a:latin typeface="Arvo"/>
              <a:ea typeface="Arvo"/>
              <a:cs typeface="Arvo"/>
              <a:sym typeface="Arvo"/>
            </a:endParaRPr>
          </a:p>
        </p:txBody>
      </p:sp>
      <p:sp>
        <p:nvSpPr>
          <p:cNvPr id="1376" name="Google Shape;1376;g2695f1d8b7d_0_262"/>
          <p:cNvSpPr txBox="1"/>
          <p:nvPr/>
        </p:nvSpPr>
        <p:spPr>
          <a:xfrm>
            <a:off x="4770495" y="6701152"/>
            <a:ext cx="1534200" cy="8511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Métricas</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Criterios de</a:t>
            </a:r>
            <a:endParaRPr sz="1400" b="1" i="0" u="none" strike="noStrike" cap="none">
              <a:solidFill>
                <a:srgbClr val="D9D9D9"/>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D9D9D9"/>
                </a:solidFill>
                <a:latin typeface="Cabin"/>
                <a:ea typeface="Cabin"/>
                <a:cs typeface="Cabin"/>
                <a:sym typeface="Cabin"/>
              </a:rPr>
              <a:t>éxito</a:t>
            </a:r>
            <a:endParaRPr sz="1400" b="1" i="0" u="none" strike="noStrike" cap="none">
              <a:solidFill>
                <a:srgbClr val="D9D9D9"/>
              </a:solidFill>
              <a:latin typeface="Cabin"/>
              <a:ea typeface="Cabin"/>
              <a:cs typeface="Cabin"/>
              <a:sym typeface="Cabin"/>
            </a:endParaRPr>
          </a:p>
        </p:txBody>
      </p:sp>
      <p:sp>
        <p:nvSpPr>
          <p:cNvPr id="1377" name="Google Shape;1377;g2695f1d8b7d_0_262"/>
          <p:cNvSpPr/>
          <p:nvPr/>
        </p:nvSpPr>
        <p:spPr>
          <a:xfrm>
            <a:off x="6140856" y="6818378"/>
            <a:ext cx="573000" cy="588900"/>
          </a:xfrm>
          <a:prstGeom prst="ellipse">
            <a:avLst/>
          </a:prstGeom>
          <a:solidFill>
            <a:srgbClr val="AFE380"/>
          </a:solidFill>
          <a:ln w="381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latin typeface="Arvo"/>
                <a:ea typeface="Arvo"/>
                <a:cs typeface="Arvo"/>
                <a:sym typeface="Arvo"/>
              </a:rPr>
              <a:t>4</a:t>
            </a:r>
            <a:endParaRPr sz="2200" b="0" i="0" u="none" strike="noStrike" cap="none">
              <a:solidFill>
                <a:srgbClr val="000000"/>
              </a:solidFill>
              <a:latin typeface="Arvo"/>
              <a:ea typeface="Arvo"/>
              <a:cs typeface="Arvo"/>
              <a:sym typeface="Arvo"/>
            </a:endParaRPr>
          </a:p>
        </p:txBody>
      </p:sp>
      <p:sp>
        <p:nvSpPr>
          <p:cNvPr id="1378" name="Google Shape;1378;g2695f1d8b7d_0_262"/>
          <p:cNvSpPr txBox="1"/>
          <p:nvPr/>
        </p:nvSpPr>
        <p:spPr>
          <a:xfrm>
            <a:off x="6695595" y="6873152"/>
            <a:ext cx="1534200" cy="4203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Resultados</a:t>
            </a:r>
            <a:endParaRPr sz="1400" b="1" i="0" u="none" strike="noStrike" cap="none">
              <a:solidFill>
                <a:srgbClr val="000000"/>
              </a:solidFill>
              <a:latin typeface="Cabin"/>
              <a:ea typeface="Cabin"/>
              <a:cs typeface="Cabin"/>
              <a:sym typeface="Cabin"/>
            </a:endParaRPr>
          </a:p>
        </p:txBody>
      </p:sp>
      <p:pic>
        <p:nvPicPr>
          <p:cNvPr id="1379" name="Google Shape;1379;g2695f1d8b7d_0_262"/>
          <p:cNvPicPr preferRelativeResize="0"/>
          <p:nvPr/>
        </p:nvPicPr>
        <p:blipFill rotWithShape="1">
          <a:blip r:embed="rId3">
            <a:alphaModFix/>
          </a:blip>
          <a:srcRect/>
          <a:stretch/>
        </p:blipFill>
        <p:spPr>
          <a:xfrm>
            <a:off x="5778321" y="2912178"/>
            <a:ext cx="3051902" cy="28912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g2695f1d8b7d_0_277"/>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5.- </a:t>
            </a:r>
            <a:r>
              <a:rPr lang="es-CL" sz="2700" b="1" i="0" u="none" strike="noStrike" cap="none">
                <a:solidFill>
                  <a:srgbClr val="000000"/>
                </a:solidFill>
                <a:latin typeface="Arvo"/>
                <a:ea typeface="Arvo"/>
                <a:cs typeface="Arvo"/>
                <a:sym typeface="Arvo"/>
              </a:rPr>
              <a:t>CONCLUSIONES</a:t>
            </a:r>
            <a:endParaRPr sz="2700" b="1" i="0" u="none" strike="noStrike" cap="none">
              <a:solidFill>
                <a:srgbClr val="000000"/>
              </a:solidFill>
              <a:latin typeface="Arvo"/>
              <a:ea typeface="Arvo"/>
              <a:cs typeface="Arvo"/>
              <a:sym typeface="Arvo"/>
            </a:endParaRPr>
          </a:p>
        </p:txBody>
      </p:sp>
      <p:sp>
        <p:nvSpPr>
          <p:cNvPr id="1385" name="Google Shape;1385;g2695f1d8b7d_0_277"/>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¿QUÉ ES?</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El análisis de los resultados en base a los criterios de éxito definidos.</a:t>
            </a: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chemeClr val="dk1"/>
              </a:buClr>
              <a:buSzPts val="2000"/>
              <a:buFont typeface="Arial"/>
              <a:buNone/>
            </a:pPr>
            <a:r>
              <a:rPr lang="es-CL" sz="2000" b="0" i="0" u="none" strike="noStrike" cap="none">
                <a:solidFill>
                  <a:schemeClr val="dk1"/>
                </a:solidFill>
                <a:latin typeface="Cabin"/>
                <a:ea typeface="Cabin"/>
                <a:cs typeface="Cabin"/>
                <a:sym typeface="Cabin"/>
              </a:rPr>
              <a:t>En conclusión, se valida o no la hipótesis planteada.</a:t>
            </a:r>
            <a:endParaRPr sz="20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chemeClr val="dk1"/>
              </a:buClr>
              <a:buSzPts val="2000"/>
              <a:buFont typeface="Arial"/>
              <a:buNone/>
            </a:pP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sp>
        <p:nvSpPr>
          <p:cNvPr id="1386" name="Google Shape;1386;g2695f1d8b7d_0_277"/>
          <p:cNvSpPr/>
          <p:nvPr/>
        </p:nvSpPr>
        <p:spPr>
          <a:xfrm>
            <a:off x="2818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1</a:t>
            </a:r>
            <a:endParaRPr sz="2200" b="0" i="0" u="none" strike="noStrike" cap="none">
              <a:solidFill>
                <a:srgbClr val="D9D9D9"/>
              </a:solidFill>
              <a:latin typeface="Arvo"/>
              <a:ea typeface="Arvo"/>
              <a:cs typeface="Arvo"/>
              <a:sym typeface="Arvo"/>
            </a:endParaRPr>
          </a:p>
        </p:txBody>
      </p:sp>
      <p:sp>
        <p:nvSpPr>
          <p:cNvPr id="1387" name="Google Shape;1387;g2695f1d8b7d_0_277"/>
          <p:cNvSpPr txBox="1"/>
          <p:nvPr/>
        </p:nvSpPr>
        <p:spPr>
          <a:xfrm>
            <a:off x="8365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Formular </a:t>
            </a:r>
            <a:endParaRPr sz="1400" b="1" i="0" u="none" strike="noStrike" cap="none">
              <a:solidFill>
                <a:srgbClr val="CCCCCC"/>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una hipótesis</a:t>
            </a:r>
            <a:endParaRPr sz="1400" b="1" i="0" u="none" strike="noStrike" cap="none">
              <a:solidFill>
                <a:srgbClr val="CCCCCC"/>
              </a:solidFill>
              <a:latin typeface="Cabin"/>
              <a:ea typeface="Cabin"/>
              <a:cs typeface="Cabin"/>
              <a:sym typeface="Cabin"/>
            </a:endParaRPr>
          </a:p>
        </p:txBody>
      </p:sp>
      <p:sp>
        <p:nvSpPr>
          <p:cNvPr id="1388" name="Google Shape;1388;g2695f1d8b7d_0_277"/>
          <p:cNvSpPr/>
          <p:nvPr/>
        </p:nvSpPr>
        <p:spPr>
          <a:xfrm>
            <a:off x="22069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2</a:t>
            </a:r>
            <a:endParaRPr sz="2200" b="0" i="0" u="none" strike="noStrike" cap="none">
              <a:solidFill>
                <a:srgbClr val="D9D9D9"/>
              </a:solidFill>
              <a:latin typeface="Arvo"/>
              <a:ea typeface="Arvo"/>
              <a:cs typeface="Arvo"/>
              <a:sym typeface="Arvo"/>
            </a:endParaRPr>
          </a:p>
        </p:txBody>
      </p:sp>
      <p:sp>
        <p:nvSpPr>
          <p:cNvPr id="1389" name="Google Shape;1389;g2695f1d8b7d_0_277"/>
          <p:cNvSpPr txBox="1"/>
          <p:nvPr/>
        </p:nvSpPr>
        <p:spPr>
          <a:xfrm>
            <a:off x="27616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Diseño del</a:t>
            </a:r>
            <a:endParaRPr sz="1400" b="1" i="0" u="none" strike="noStrike" cap="none">
              <a:solidFill>
                <a:srgbClr val="CCCCCC"/>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experimento</a:t>
            </a:r>
            <a:endParaRPr sz="1400" b="1" i="0" u="none" strike="noStrike" cap="none">
              <a:solidFill>
                <a:srgbClr val="CCCCCC"/>
              </a:solidFill>
              <a:latin typeface="Cabin"/>
              <a:ea typeface="Cabin"/>
              <a:cs typeface="Cabin"/>
              <a:sym typeface="Cabin"/>
            </a:endParaRPr>
          </a:p>
        </p:txBody>
      </p:sp>
      <p:sp>
        <p:nvSpPr>
          <p:cNvPr id="1390" name="Google Shape;1390;g2695f1d8b7d_0_277"/>
          <p:cNvSpPr/>
          <p:nvPr/>
        </p:nvSpPr>
        <p:spPr>
          <a:xfrm>
            <a:off x="42157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3</a:t>
            </a:r>
            <a:endParaRPr sz="2200" b="0" i="0" u="none" strike="noStrike" cap="none">
              <a:solidFill>
                <a:srgbClr val="D9D9D9"/>
              </a:solidFill>
              <a:latin typeface="Arvo"/>
              <a:ea typeface="Arvo"/>
              <a:cs typeface="Arvo"/>
              <a:sym typeface="Arvo"/>
            </a:endParaRPr>
          </a:p>
        </p:txBody>
      </p:sp>
      <p:sp>
        <p:nvSpPr>
          <p:cNvPr id="1391" name="Google Shape;1391;g2695f1d8b7d_0_277"/>
          <p:cNvSpPr txBox="1"/>
          <p:nvPr/>
        </p:nvSpPr>
        <p:spPr>
          <a:xfrm>
            <a:off x="4770495" y="6701152"/>
            <a:ext cx="1534200" cy="8511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Métricas</a:t>
            </a:r>
            <a:endParaRPr sz="1400" b="1" i="0" u="none" strike="noStrike" cap="none">
              <a:solidFill>
                <a:srgbClr val="CCCCCC"/>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Criterios de</a:t>
            </a:r>
            <a:endParaRPr sz="1400" b="1" i="0" u="none" strike="noStrike" cap="none">
              <a:solidFill>
                <a:srgbClr val="CCCCCC"/>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éxito</a:t>
            </a:r>
            <a:endParaRPr sz="1400" b="1" i="0" u="none" strike="noStrike" cap="none">
              <a:solidFill>
                <a:srgbClr val="CCCCCC"/>
              </a:solidFill>
              <a:latin typeface="Cabin"/>
              <a:ea typeface="Cabin"/>
              <a:cs typeface="Cabin"/>
              <a:sym typeface="Cabin"/>
            </a:endParaRPr>
          </a:p>
        </p:txBody>
      </p:sp>
      <p:sp>
        <p:nvSpPr>
          <p:cNvPr id="1392" name="Google Shape;1392;g2695f1d8b7d_0_277"/>
          <p:cNvSpPr/>
          <p:nvPr/>
        </p:nvSpPr>
        <p:spPr>
          <a:xfrm>
            <a:off x="61408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4</a:t>
            </a:r>
            <a:endParaRPr sz="2200" b="0" i="0" u="none" strike="noStrike" cap="none">
              <a:solidFill>
                <a:srgbClr val="D9D9D9"/>
              </a:solidFill>
              <a:latin typeface="Arvo"/>
              <a:ea typeface="Arvo"/>
              <a:cs typeface="Arvo"/>
              <a:sym typeface="Arvo"/>
            </a:endParaRPr>
          </a:p>
        </p:txBody>
      </p:sp>
      <p:sp>
        <p:nvSpPr>
          <p:cNvPr id="1393" name="Google Shape;1393;g2695f1d8b7d_0_277"/>
          <p:cNvSpPr txBox="1"/>
          <p:nvPr/>
        </p:nvSpPr>
        <p:spPr>
          <a:xfrm>
            <a:off x="6695595" y="6873152"/>
            <a:ext cx="1534200" cy="4203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Resultados</a:t>
            </a:r>
            <a:endParaRPr sz="1400" b="1" i="0" u="none" strike="noStrike" cap="none">
              <a:solidFill>
                <a:srgbClr val="CCCCCC"/>
              </a:solidFill>
              <a:latin typeface="Cabin"/>
              <a:ea typeface="Cabin"/>
              <a:cs typeface="Cabin"/>
              <a:sym typeface="Cabin"/>
            </a:endParaRPr>
          </a:p>
        </p:txBody>
      </p:sp>
      <p:sp>
        <p:nvSpPr>
          <p:cNvPr id="1394" name="Google Shape;1394;g2695f1d8b7d_0_277"/>
          <p:cNvSpPr/>
          <p:nvPr/>
        </p:nvSpPr>
        <p:spPr>
          <a:xfrm>
            <a:off x="8065956" y="6818378"/>
            <a:ext cx="573000" cy="588900"/>
          </a:xfrm>
          <a:prstGeom prst="ellipse">
            <a:avLst/>
          </a:prstGeom>
          <a:solidFill>
            <a:srgbClr val="AFE380"/>
          </a:solidFill>
          <a:ln w="381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latin typeface="Arvo"/>
                <a:ea typeface="Arvo"/>
                <a:cs typeface="Arvo"/>
                <a:sym typeface="Arvo"/>
              </a:rPr>
              <a:t>5</a:t>
            </a:r>
            <a:endParaRPr sz="2200" b="0" i="0" u="none" strike="noStrike" cap="none">
              <a:solidFill>
                <a:srgbClr val="000000"/>
              </a:solidFill>
              <a:latin typeface="Arvo"/>
              <a:ea typeface="Arvo"/>
              <a:cs typeface="Arvo"/>
              <a:sym typeface="Arvo"/>
            </a:endParaRPr>
          </a:p>
        </p:txBody>
      </p:sp>
      <p:sp>
        <p:nvSpPr>
          <p:cNvPr id="1395" name="Google Shape;1395;g2695f1d8b7d_0_277"/>
          <p:cNvSpPr txBox="1"/>
          <p:nvPr/>
        </p:nvSpPr>
        <p:spPr>
          <a:xfrm>
            <a:off x="8620695" y="6873152"/>
            <a:ext cx="1534200" cy="4203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Conclusiones</a:t>
            </a:r>
            <a:endParaRPr sz="1400" b="1" i="0" u="none" strike="noStrike" cap="none">
              <a:solidFill>
                <a:srgbClr val="000000"/>
              </a:solidFill>
              <a:latin typeface="Cabin"/>
              <a:ea typeface="Cabin"/>
              <a:cs typeface="Cabin"/>
              <a:sym typeface="Cabin"/>
            </a:endParaRPr>
          </a:p>
        </p:txBody>
      </p:sp>
      <p:pic>
        <p:nvPicPr>
          <p:cNvPr id="1396" name="Google Shape;1396;g2695f1d8b7d_0_277"/>
          <p:cNvPicPr preferRelativeResize="0"/>
          <p:nvPr/>
        </p:nvPicPr>
        <p:blipFill rotWithShape="1">
          <a:blip r:embed="rId3">
            <a:alphaModFix/>
          </a:blip>
          <a:srcRect/>
          <a:stretch/>
        </p:blipFill>
        <p:spPr>
          <a:xfrm>
            <a:off x="6421613" y="2998095"/>
            <a:ext cx="2937629" cy="26450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g2695f1d8b7d_0_293"/>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9B9B9B"/>
                </a:solidFill>
                <a:latin typeface="Arvo"/>
                <a:ea typeface="Arvo"/>
                <a:cs typeface="Arvo"/>
                <a:sym typeface="Arvo"/>
              </a:rPr>
              <a:t>5.- </a:t>
            </a:r>
            <a:r>
              <a:rPr lang="es-CL" sz="2700" b="1" i="0" u="none" strike="noStrike" cap="none">
                <a:solidFill>
                  <a:srgbClr val="000000"/>
                </a:solidFill>
                <a:latin typeface="Arvo"/>
                <a:ea typeface="Arvo"/>
                <a:cs typeface="Arvo"/>
                <a:sym typeface="Arvo"/>
              </a:rPr>
              <a:t>CONCLUSIONES</a:t>
            </a:r>
            <a:endParaRPr sz="2700" b="1" i="0" u="none" strike="noStrike" cap="none">
              <a:solidFill>
                <a:srgbClr val="000000"/>
              </a:solidFill>
              <a:latin typeface="Arvo"/>
              <a:ea typeface="Arvo"/>
              <a:cs typeface="Arvo"/>
              <a:sym typeface="Arvo"/>
            </a:endParaRPr>
          </a:p>
        </p:txBody>
      </p:sp>
      <p:sp>
        <p:nvSpPr>
          <p:cNvPr id="1402" name="Google Shape;1402;g2695f1d8b7d_0_293"/>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¿QUÉ ES?</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0" i="0" u="none" strike="noStrike" cap="none">
                <a:solidFill>
                  <a:srgbClr val="000000"/>
                </a:solidFill>
                <a:latin typeface="Cabin"/>
                <a:ea typeface="Cabin"/>
                <a:cs typeface="Cabin"/>
                <a:sym typeface="Cabin"/>
              </a:rPr>
              <a:t>El análisis de los resultados en base a los criterios de éxito definidos.</a:t>
            </a: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chemeClr val="dk1"/>
              </a:buClr>
              <a:buSzPts val="2000"/>
              <a:buFont typeface="Arial"/>
              <a:buNone/>
            </a:pPr>
            <a:r>
              <a:rPr lang="es-CL" sz="2000" b="0" i="0" u="none" strike="noStrike" cap="none">
                <a:solidFill>
                  <a:schemeClr val="dk1"/>
                </a:solidFill>
                <a:latin typeface="Cabin"/>
                <a:ea typeface="Cabin"/>
                <a:cs typeface="Cabin"/>
                <a:sym typeface="Cabin"/>
              </a:rPr>
              <a:t>En conclusión, se valida o no la hipótesis planteada.</a:t>
            </a:r>
            <a:endParaRPr sz="20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chemeClr val="dk1"/>
              </a:buClr>
              <a:buSzPts val="2000"/>
              <a:buFont typeface="Arial"/>
              <a:buNone/>
            </a:pP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sp>
        <p:nvSpPr>
          <p:cNvPr id="1403" name="Google Shape;1403;g2695f1d8b7d_0_293"/>
          <p:cNvSpPr txBox="1"/>
          <p:nvPr/>
        </p:nvSpPr>
        <p:spPr>
          <a:xfrm>
            <a:off x="1145108" y="2755894"/>
            <a:ext cx="4785300" cy="32523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r>
              <a:rPr lang="es-CL" sz="2000" b="1" i="0" u="none" strike="noStrike" cap="none">
                <a:solidFill>
                  <a:srgbClr val="000000"/>
                </a:solidFill>
                <a:latin typeface="Cabin"/>
                <a:ea typeface="Cabin"/>
                <a:cs typeface="Cabin"/>
                <a:sym typeface="Cabin"/>
              </a:rPr>
              <a:t>Ejemplo:</a:t>
            </a: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300"/>
              <a:buFont typeface="Arial"/>
              <a:buNone/>
            </a:pPr>
            <a:r>
              <a:rPr lang="es-CL" sz="2300" b="0" i="1" u="none" strike="noStrike" cap="none">
                <a:solidFill>
                  <a:srgbClr val="000000"/>
                </a:solidFill>
                <a:latin typeface="Cabin"/>
                <a:ea typeface="Cabin"/>
                <a:cs typeface="Cabin"/>
                <a:sym typeface="Cabin"/>
              </a:rPr>
              <a:t>Del análisis de los resultados se valida la hipótesis ya que 26 (más del 80%) estudiantes que tienen clases en el primer bloque de la mañana no desayunan.</a:t>
            </a:r>
            <a:endParaRPr sz="2300" b="0" i="1"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2300"/>
              <a:buFont typeface="Arial"/>
              <a:buNone/>
            </a:pPr>
            <a:endParaRPr sz="2300" b="0" i="1" u="none" strike="noStrike" cap="none">
              <a:solidFill>
                <a:srgbClr val="000000"/>
              </a:solidFill>
              <a:latin typeface="Cabin"/>
              <a:ea typeface="Cabin"/>
              <a:cs typeface="Cabin"/>
              <a:sym typeface="Cabin"/>
            </a:endParaRPr>
          </a:p>
        </p:txBody>
      </p:sp>
      <p:sp>
        <p:nvSpPr>
          <p:cNvPr id="1404" name="Google Shape;1404;g2695f1d8b7d_0_293"/>
          <p:cNvSpPr/>
          <p:nvPr/>
        </p:nvSpPr>
        <p:spPr>
          <a:xfrm>
            <a:off x="2818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1</a:t>
            </a:r>
            <a:endParaRPr sz="2200" b="0" i="0" u="none" strike="noStrike" cap="none">
              <a:solidFill>
                <a:srgbClr val="D9D9D9"/>
              </a:solidFill>
              <a:latin typeface="Arvo"/>
              <a:ea typeface="Arvo"/>
              <a:cs typeface="Arvo"/>
              <a:sym typeface="Arvo"/>
            </a:endParaRPr>
          </a:p>
        </p:txBody>
      </p:sp>
      <p:sp>
        <p:nvSpPr>
          <p:cNvPr id="1405" name="Google Shape;1405;g2695f1d8b7d_0_293"/>
          <p:cNvSpPr txBox="1"/>
          <p:nvPr/>
        </p:nvSpPr>
        <p:spPr>
          <a:xfrm>
            <a:off x="8365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Formular </a:t>
            </a:r>
            <a:endParaRPr sz="1400" b="1" i="0" u="none" strike="noStrike" cap="none">
              <a:solidFill>
                <a:srgbClr val="CCCCCC"/>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una hipótesis</a:t>
            </a:r>
            <a:endParaRPr sz="1400" b="1" i="0" u="none" strike="noStrike" cap="none">
              <a:solidFill>
                <a:srgbClr val="CCCCCC"/>
              </a:solidFill>
              <a:latin typeface="Cabin"/>
              <a:ea typeface="Cabin"/>
              <a:cs typeface="Cabin"/>
              <a:sym typeface="Cabin"/>
            </a:endParaRPr>
          </a:p>
        </p:txBody>
      </p:sp>
      <p:sp>
        <p:nvSpPr>
          <p:cNvPr id="1406" name="Google Shape;1406;g2695f1d8b7d_0_293"/>
          <p:cNvSpPr/>
          <p:nvPr/>
        </p:nvSpPr>
        <p:spPr>
          <a:xfrm>
            <a:off x="22069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2</a:t>
            </a:r>
            <a:endParaRPr sz="2200" b="0" i="0" u="none" strike="noStrike" cap="none">
              <a:solidFill>
                <a:srgbClr val="D9D9D9"/>
              </a:solidFill>
              <a:latin typeface="Arvo"/>
              <a:ea typeface="Arvo"/>
              <a:cs typeface="Arvo"/>
              <a:sym typeface="Arvo"/>
            </a:endParaRPr>
          </a:p>
        </p:txBody>
      </p:sp>
      <p:sp>
        <p:nvSpPr>
          <p:cNvPr id="1407" name="Google Shape;1407;g2695f1d8b7d_0_293"/>
          <p:cNvSpPr txBox="1"/>
          <p:nvPr/>
        </p:nvSpPr>
        <p:spPr>
          <a:xfrm>
            <a:off x="2761695" y="6787152"/>
            <a:ext cx="1534200" cy="6357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Diseño del</a:t>
            </a:r>
            <a:endParaRPr sz="1400" b="1" i="0" u="none" strike="noStrike" cap="none">
              <a:solidFill>
                <a:srgbClr val="CCCCCC"/>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experimento</a:t>
            </a:r>
            <a:endParaRPr sz="1400" b="1" i="0" u="none" strike="noStrike" cap="none">
              <a:solidFill>
                <a:srgbClr val="CCCCCC"/>
              </a:solidFill>
              <a:latin typeface="Cabin"/>
              <a:ea typeface="Cabin"/>
              <a:cs typeface="Cabin"/>
              <a:sym typeface="Cabin"/>
            </a:endParaRPr>
          </a:p>
        </p:txBody>
      </p:sp>
      <p:sp>
        <p:nvSpPr>
          <p:cNvPr id="1408" name="Google Shape;1408;g2695f1d8b7d_0_293"/>
          <p:cNvSpPr/>
          <p:nvPr/>
        </p:nvSpPr>
        <p:spPr>
          <a:xfrm>
            <a:off x="42157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3</a:t>
            </a:r>
            <a:endParaRPr sz="2200" b="0" i="0" u="none" strike="noStrike" cap="none">
              <a:solidFill>
                <a:srgbClr val="D9D9D9"/>
              </a:solidFill>
              <a:latin typeface="Arvo"/>
              <a:ea typeface="Arvo"/>
              <a:cs typeface="Arvo"/>
              <a:sym typeface="Arvo"/>
            </a:endParaRPr>
          </a:p>
        </p:txBody>
      </p:sp>
      <p:sp>
        <p:nvSpPr>
          <p:cNvPr id="1409" name="Google Shape;1409;g2695f1d8b7d_0_293"/>
          <p:cNvSpPr txBox="1"/>
          <p:nvPr/>
        </p:nvSpPr>
        <p:spPr>
          <a:xfrm>
            <a:off x="4770495" y="6701152"/>
            <a:ext cx="1534200" cy="8511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Métricas</a:t>
            </a:r>
            <a:endParaRPr sz="1400" b="1" i="0" u="none" strike="noStrike" cap="none">
              <a:solidFill>
                <a:srgbClr val="CCCCCC"/>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Criterios de</a:t>
            </a:r>
            <a:endParaRPr sz="1400" b="1" i="0" u="none" strike="noStrike" cap="none">
              <a:solidFill>
                <a:srgbClr val="CCCCCC"/>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éxito</a:t>
            </a:r>
            <a:endParaRPr sz="1400" b="1" i="0" u="none" strike="noStrike" cap="none">
              <a:solidFill>
                <a:srgbClr val="CCCCCC"/>
              </a:solidFill>
              <a:latin typeface="Cabin"/>
              <a:ea typeface="Cabin"/>
              <a:cs typeface="Cabin"/>
              <a:sym typeface="Cabin"/>
            </a:endParaRPr>
          </a:p>
        </p:txBody>
      </p:sp>
      <p:sp>
        <p:nvSpPr>
          <p:cNvPr id="1410" name="Google Shape;1410;g2695f1d8b7d_0_293"/>
          <p:cNvSpPr/>
          <p:nvPr/>
        </p:nvSpPr>
        <p:spPr>
          <a:xfrm>
            <a:off x="6140856" y="6818378"/>
            <a:ext cx="573000" cy="588900"/>
          </a:xfrm>
          <a:prstGeom prst="ellipse">
            <a:avLst/>
          </a:prstGeom>
          <a:solidFill>
            <a:srgbClr val="F3F3F3"/>
          </a:solidFill>
          <a:ln w="38100" cap="flat" cmpd="sng">
            <a:solidFill>
              <a:srgbClr val="CCCCCC"/>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D9D9D9"/>
                </a:solidFill>
                <a:latin typeface="Arvo"/>
                <a:ea typeface="Arvo"/>
                <a:cs typeface="Arvo"/>
                <a:sym typeface="Arvo"/>
              </a:rPr>
              <a:t>4</a:t>
            </a:r>
            <a:endParaRPr sz="2200" b="0" i="0" u="none" strike="noStrike" cap="none">
              <a:solidFill>
                <a:srgbClr val="D9D9D9"/>
              </a:solidFill>
              <a:latin typeface="Arvo"/>
              <a:ea typeface="Arvo"/>
              <a:cs typeface="Arvo"/>
              <a:sym typeface="Arvo"/>
            </a:endParaRPr>
          </a:p>
        </p:txBody>
      </p:sp>
      <p:sp>
        <p:nvSpPr>
          <p:cNvPr id="1411" name="Google Shape;1411;g2695f1d8b7d_0_293"/>
          <p:cNvSpPr txBox="1"/>
          <p:nvPr/>
        </p:nvSpPr>
        <p:spPr>
          <a:xfrm>
            <a:off x="6695595" y="6873152"/>
            <a:ext cx="1534200" cy="4203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CCCCCC"/>
                </a:solidFill>
                <a:latin typeface="Cabin"/>
                <a:ea typeface="Cabin"/>
                <a:cs typeface="Cabin"/>
                <a:sym typeface="Cabin"/>
              </a:rPr>
              <a:t>Resultados</a:t>
            </a:r>
            <a:endParaRPr sz="1400" b="1" i="0" u="none" strike="noStrike" cap="none">
              <a:solidFill>
                <a:srgbClr val="CCCCCC"/>
              </a:solidFill>
              <a:latin typeface="Cabin"/>
              <a:ea typeface="Cabin"/>
              <a:cs typeface="Cabin"/>
              <a:sym typeface="Cabin"/>
            </a:endParaRPr>
          </a:p>
        </p:txBody>
      </p:sp>
      <p:sp>
        <p:nvSpPr>
          <p:cNvPr id="1412" name="Google Shape;1412;g2695f1d8b7d_0_293"/>
          <p:cNvSpPr/>
          <p:nvPr/>
        </p:nvSpPr>
        <p:spPr>
          <a:xfrm>
            <a:off x="8065956" y="6818378"/>
            <a:ext cx="573000" cy="588900"/>
          </a:xfrm>
          <a:prstGeom prst="ellipse">
            <a:avLst/>
          </a:prstGeom>
          <a:solidFill>
            <a:srgbClr val="AFE380"/>
          </a:solidFill>
          <a:ln w="38100"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latin typeface="Arvo"/>
                <a:ea typeface="Arvo"/>
                <a:cs typeface="Arvo"/>
                <a:sym typeface="Arvo"/>
              </a:rPr>
              <a:t>5</a:t>
            </a:r>
            <a:endParaRPr sz="2200" b="0" i="0" u="none" strike="noStrike" cap="none">
              <a:solidFill>
                <a:srgbClr val="000000"/>
              </a:solidFill>
              <a:latin typeface="Arvo"/>
              <a:ea typeface="Arvo"/>
              <a:cs typeface="Arvo"/>
              <a:sym typeface="Arvo"/>
            </a:endParaRPr>
          </a:p>
        </p:txBody>
      </p:sp>
      <p:sp>
        <p:nvSpPr>
          <p:cNvPr id="1413" name="Google Shape;1413;g2695f1d8b7d_0_293"/>
          <p:cNvSpPr txBox="1"/>
          <p:nvPr/>
        </p:nvSpPr>
        <p:spPr>
          <a:xfrm>
            <a:off x="8620695" y="6873152"/>
            <a:ext cx="1534200" cy="420300"/>
          </a:xfrm>
          <a:prstGeom prst="rect">
            <a:avLst/>
          </a:prstGeom>
          <a:noFill/>
          <a:ln>
            <a:noFill/>
          </a:ln>
        </p:spPr>
        <p:txBody>
          <a:bodyPr spcFirstLastPara="1" wrap="square" lIns="101350" tIns="101350" rIns="101350" bIns="10135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s-CL" sz="1400" b="1" i="0" u="none" strike="noStrike" cap="none">
                <a:solidFill>
                  <a:srgbClr val="000000"/>
                </a:solidFill>
                <a:latin typeface="Cabin"/>
                <a:ea typeface="Cabin"/>
                <a:cs typeface="Cabin"/>
                <a:sym typeface="Cabin"/>
              </a:rPr>
              <a:t>Conclusiones</a:t>
            </a:r>
            <a:endParaRPr sz="1400" b="1" i="0" u="none" strike="noStrike" cap="none">
              <a:solidFill>
                <a:srgbClr val="000000"/>
              </a:solidFill>
              <a:latin typeface="Cabin"/>
              <a:ea typeface="Cabin"/>
              <a:cs typeface="Cabin"/>
              <a:sym typeface="Cabin"/>
            </a:endParaRPr>
          </a:p>
        </p:txBody>
      </p:sp>
      <p:pic>
        <p:nvPicPr>
          <p:cNvPr id="1414" name="Google Shape;1414;g2695f1d8b7d_0_293"/>
          <p:cNvPicPr preferRelativeResize="0"/>
          <p:nvPr/>
        </p:nvPicPr>
        <p:blipFill rotWithShape="1">
          <a:blip r:embed="rId3">
            <a:alphaModFix/>
          </a:blip>
          <a:srcRect/>
          <a:stretch/>
        </p:blipFill>
        <p:spPr>
          <a:xfrm>
            <a:off x="6421613" y="2998095"/>
            <a:ext cx="2937629" cy="264500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g2695f1d8b7d_0_310"/>
          <p:cNvSpPr txBox="1"/>
          <p:nvPr/>
        </p:nvSpPr>
        <p:spPr>
          <a:xfrm>
            <a:off x="114538" y="117406"/>
            <a:ext cx="8199000" cy="10722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000000"/>
                </a:solidFill>
                <a:latin typeface="Arvo"/>
                <a:ea typeface="Arvo"/>
                <a:cs typeface="Arvo"/>
                <a:sym typeface="Arvo"/>
              </a:rPr>
              <a:t>EXPERIMENTO  </a:t>
            </a:r>
            <a:endParaRPr sz="1600" b="0" i="0" u="none" strike="noStrike" cap="none">
              <a:solidFill>
                <a:srgbClr val="000000"/>
              </a:solidFill>
              <a:latin typeface="Arvo"/>
              <a:ea typeface="Arvo"/>
              <a:cs typeface="Arvo"/>
              <a:sym typeface="Arvo"/>
            </a:endParaRPr>
          </a:p>
        </p:txBody>
      </p:sp>
      <p:sp>
        <p:nvSpPr>
          <p:cNvPr id="1420" name="Google Shape;1420;g2695f1d8b7d_0_310"/>
          <p:cNvSpPr txBox="1"/>
          <p:nvPr/>
        </p:nvSpPr>
        <p:spPr>
          <a:xfrm>
            <a:off x="114538" y="547884"/>
            <a:ext cx="8199000" cy="4746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rgbClr val="595959"/>
              </a:buClr>
              <a:buSzPts val="3100"/>
              <a:buFont typeface="Arial"/>
              <a:buNone/>
            </a:pPr>
            <a:r>
              <a:rPr lang="es-CL" sz="2400" b="1" i="0" u="none" strike="noStrike" cap="none">
                <a:solidFill>
                  <a:srgbClr val="FFFFFF"/>
                </a:solidFill>
                <a:highlight>
                  <a:srgbClr val="6EDB68"/>
                </a:highlight>
                <a:latin typeface="Arvo"/>
                <a:ea typeface="Arvo"/>
                <a:cs typeface="Arvo"/>
                <a:sym typeface="Arvo"/>
              </a:rPr>
              <a:t>EJEMPLO</a:t>
            </a:r>
            <a:endParaRPr sz="1600" b="0" i="0" u="none" strike="noStrike" cap="none">
              <a:solidFill>
                <a:srgbClr val="FFFFFF"/>
              </a:solidFill>
              <a:highlight>
                <a:srgbClr val="6EDB68"/>
              </a:highlight>
              <a:latin typeface="Arvo"/>
              <a:ea typeface="Arvo"/>
              <a:cs typeface="Arvo"/>
              <a:sym typeface="Arvo"/>
            </a:endParaRPr>
          </a:p>
        </p:txBody>
      </p:sp>
      <p:sp>
        <p:nvSpPr>
          <p:cNvPr id="1421" name="Google Shape;1421;g2695f1d8b7d_0_310"/>
          <p:cNvSpPr txBox="1"/>
          <p:nvPr/>
        </p:nvSpPr>
        <p:spPr>
          <a:xfrm>
            <a:off x="168663" y="1242683"/>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HIPÓTESIS </a:t>
            </a:r>
            <a:r>
              <a:rPr lang="es-CL" sz="1600" b="0" i="1" u="none" strike="noStrike" cap="none">
                <a:solidFill>
                  <a:srgbClr val="000000"/>
                </a:solidFill>
                <a:latin typeface="Cabin"/>
                <a:ea typeface="Cabin"/>
                <a:cs typeface="Cabin"/>
                <a:sym typeface="Cabin"/>
              </a:rPr>
              <a:t>(creemos que…)</a:t>
            </a:r>
            <a:endParaRPr sz="1600" b="0" i="1" u="none" strike="noStrike" cap="none">
              <a:solidFill>
                <a:srgbClr val="000000"/>
              </a:solidFill>
              <a:latin typeface="Cabin"/>
              <a:ea typeface="Cabin"/>
              <a:cs typeface="Cabin"/>
              <a:sym typeface="Cabin"/>
            </a:endParaRPr>
          </a:p>
        </p:txBody>
      </p:sp>
      <p:sp>
        <p:nvSpPr>
          <p:cNvPr id="1422" name="Google Shape;1422;g2695f1d8b7d_0_310"/>
          <p:cNvSpPr/>
          <p:nvPr/>
        </p:nvSpPr>
        <p:spPr>
          <a:xfrm>
            <a:off x="271310" y="1602287"/>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s-CL" sz="1900" b="0" i="1" u="none" strike="noStrike" cap="none">
                <a:solidFill>
                  <a:schemeClr val="dk1"/>
                </a:solidFill>
                <a:latin typeface="Cabin"/>
                <a:ea typeface="Cabin"/>
                <a:cs typeface="Cabin"/>
                <a:sym typeface="Cabin"/>
              </a:rPr>
              <a:t>La mayoría de los estudiantes que tienen clases en el primer bloque de la mañana no desayunan.</a:t>
            </a:r>
            <a:endParaRPr sz="1200" b="0" i="0" u="none" strike="noStrike" cap="none">
              <a:solidFill>
                <a:srgbClr val="000000"/>
              </a:solidFill>
              <a:latin typeface="Cabin"/>
              <a:ea typeface="Cabin"/>
              <a:cs typeface="Cabin"/>
              <a:sym typeface="Cabin"/>
            </a:endParaRPr>
          </a:p>
        </p:txBody>
      </p:sp>
      <p:sp>
        <p:nvSpPr>
          <p:cNvPr id="1423" name="Google Shape;1423;g2695f1d8b7d_0_310"/>
          <p:cNvSpPr txBox="1"/>
          <p:nvPr/>
        </p:nvSpPr>
        <p:spPr>
          <a:xfrm>
            <a:off x="168663" y="2524839"/>
            <a:ext cx="56388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DISEÑO DEL EXPERIMENTO</a:t>
            </a:r>
            <a:r>
              <a:rPr lang="es-CL" sz="1600" b="0" i="1" u="none" strike="noStrike" cap="none">
                <a:solidFill>
                  <a:srgbClr val="000000"/>
                </a:solidFill>
                <a:latin typeface="Cabin"/>
                <a:ea typeface="Cabin"/>
                <a:cs typeface="Cabin"/>
                <a:sym typeface="Cabin"/>
              </a:rPr>
              <a:t> (Para verificarlo haremos…)</a:t>
            </a:r>
            <a:endParaRPr sz="1600" b="0" i="1" u="none" strike="noStrike" cap="none">
              <a:solidFill>
                <a:srgbClr val="000000"/>
              </a:solidFill>
              <a:latin typeface="Cabin"/>
              <a:ea typeface="Cabin"/>
              <a:cs typeface="Cabin"/>
              <a:sym typeface="Cabin"/>
            </a:endParaRPr>
          </a:p>
        </p:txBody>
      </p:sp>
      <p:sp>
        <p:nvSpPr>
          <p:cNvPr id="1424" name="Google Shape;1424;g2695f1d8b7d_0_310"/>
          <p:cNvSpPr/>
          <p:nvPr/>
        </p:nvSpPr>
        <p:spPr>
          <a:xfrm>
            <a:off x="271310" y="2884434"/>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Realizar una encuesta a 30 estudiantes que tienen clases en el primer bloque y </a:t>
            </a:r>
            <a:endParaRPr sz="1900" b="0" i="1"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chemeClr val="dk1"/>
              </a:buClr>
              <a:buSzPts val="1200"/>
              <a:buFont typeface="Arial"/>
              <a:buNone/>
            </a:pPr>
            <a:r>
              <a:rPr lang="es-CL" sz="1900" b="0" i="1" u="none" strike="noStrike" cap="none">
                <a:solidFill>
                  <a:schemeClr val="dk1"/>
                </a:solidFill>
                <a:latin typeface="Cabin"/>
                <a:ea typeface="Cabin"/>
                <a:cs typeface="Cabin"/>
                <a:sym typeface="Cabin"/>
              </a:rPr>
              <a:t>preguntar si toman desayuno o no. </a:t>
            </a:r>
            <a:endParaRPr sz="1200" b="0" i="0" u="none" strike="noStrike" cap="none">
              <a:solidFill>
                <a:srgbClr val="000000"/>
              </a:solidFill>
              <a:latin typeface="Cabin"/>
              <a:ea typeface="Cabin"/>
              <a:cs typeface="Cabin"/>
              <a:sym typeface="Cabin"/>
            </a:endParaRPr>
          </a:p>
        </p:txBody>
      </p:sp>
      <p:sp>
        <p:nvSpPr>
          <p:cNvPr id="1425" name="Google Shape;1425;g2695f1d8b7d_0_310"/>
          <p:cNvSpPr txBox="1"/>
          <p:nvPr/>
        </p:nvSpPr>
        <p:spPr>
          <a:xfrm>
            <a:off x="168663" y="3806967"/>
            <a:ext cx="44181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MÉTRICA </a:t>
            </a:r>
            <a:r>
              <a:rPr lang="es-CL" sz="1600" b="0" i="1" u="none" strike="noStrike" cap="none">
                <a:solidFill>
                  <a:srgbClr val="000000"/>
                </a:solidFill>
                <a:latin typeface="Cabin"/>
                <a:ea typeface="Cabin"/>
                <a:cs typeface="Cabin"/>
                <a:sym typeface="Cabin"/>
              </a:rPr>
              <a:t>(lo que esperamos que ocurra es…)</a:t>
            </a:r>
            <a:endParaRPr sz="1600" b="0" i="1" u="none" strike="noStrike" cap="none">
              <a:solidFill>
                <a:srgbClr val="000000"/>
              </a:solidFill>
              <a:latin typeface="Cabin"/>
              <a:ea typeface="Cabin"/>
              <a:cs typeface="Cabin"/>
              <a:sym typeface="Cabin"/>
            </a:endParaRPr>
          </a:p>
        </p:txBody>
      </p:sp>
      <p:sp>
        <p:nvSpPr>
          <p:cNvPr id="1426" name="Google Shape;1426;g2695f1d8b7d_0_310"/>
          <p:cNvSpPr/>
          <p:nvPr/>
        </p:nvSpPr>
        <p:spPr>
          <a:xfrm>
            <a:off x="271310" y="4166581"/>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chemeClr val="dk1"/>
              </a:buClr>
              <a:buSzPts val="1200"/>
              <a:buFont typeface="Arial"/>
              <a:buNone/>
            </a:pPr>
            <a:r>
              <a:rPr lang="es-CL" sz="1800" b="0" i="1" u="none" strike="noStrike" cap="none">
                <a:solidFill>
                  <a:schemeClr val="dk1"/>
                </a:solidFill>
                <a:latin typeface="Cabin"/>
                <a:ea typeface="Cabin"/>
                <a:cs typeface="Cabin"/>
                <a:sym typeface="Cabin"/>
              </a:rPr>
              <a:t>Definimos que si 20 de 30 estudiantes encuestados que tienen clases en el primer bloque no toman desayuno (60% de los estudiantes totales) se valida la hipótesis.</a:t>
            </a:r>
            <a:endParaRPr sz="1200" b="0" i="0" u="none" strike="noStrike" cap="none">
              <a:solidFill>
                <a:srgbClr val="000000"/>
              </a:solidFill>
              <a:latin typeface="Cabin"/>
              <a:ea typeface="Cabin"/>
              <a:cs typeface="Cabin"/>
              <a:sym typeface="Cabin"/>
            </a:endParaRPr>
          </a:p>
        </p:txBody>
      </p:sp>
      <p:sp>
        <p:nvSpPr>
          <p:cNvPr id="1427" name="Google Shape;1427;g2695f1d8b7d_0_310"/>
          <p:cNvSpPr txBox="1"/>
          <p:nvPr/>
        </p:nvSpPr>
        <p:spPr>
          <a:xfrm>
            <a:off x="168663" y="5089123"/>
            <a:ext cx="468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RESULTADO</a:t>
            </a:r>
            <a:r>
              <a:rPr lang="es-CL" sz="1600" b="0" i="1" u="none" strike="noStrike" cap="none">
                <a:solidFill>
                  <a:srgbClr val="000000"/>
                </a:solidFill>
                <a:latin typeface="Cabin"/>
                <a:ea typeface="Cabin"/>
                <a:cs typeface="Cabin"/>
                <a:sym typeface="Cabin"/>
              </a:rPr>
              <a:t> se valida o no lo que creíamos…)</a:t>
            </a:r>
            <a:endParaRPr sz="1600" b="0" i="1" u="none" strike="noStrike" cap="none">
              <a:solidFill>
                <a:srgbClr val="000000"/>
              </a:solidFill>
              <a:latin typeface="Cabin"/>
              <a:ea typeface="Cabin"/>
              <a:cs typeface="Cabin"/>
              <a:sym typeface="Cabin"/>
            </a:endParaRPr>
          </a:p>
        </p:txBody>
      </p:sp>
      <p:sp>
        <p:nvSpPr>
          <p:cNvPr id="1428" name="Google Shape;1428;g2695f1d8b7d_0_310"/>
          <p:cNvSpPr/>
          <p:nvPr/>
        </p:nvSpPr>
        <p:spPr>
          <a:xfrm>
            <a:off x="271310" y="5448728"/>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s-CL" sz="1900" b="0" i="1" u="none" strike="noStrike" cap="none">
                <a:solidFill>
                  <a:schemeClr val="dk1"/>
                </a:solidFill>
                <a:latin typeface="Cabin"/>
                <a:ea typeface="Cabin"/>
                <a:cs typeface="Cabin"/>
                <a:sym typeface="Cabin"/>
              </a:rPr>
              <a:t>Mediante encuesta obtuvimos datos que 26 de 30 estudiantes con clases en el primer bloque de la mañana respondieron que no toman desayuno. </a:t>
            </a:r>
            <a:endParaRPr sz="1200" b="0" i="0" u="none" strike="noStrike" cap="none">
              <a:solidFill>
                <a:srgbClr val="000000"/>
              </a:solidFill>
              <a:latin typeface="Cabin"/>
              <a:ea typeface="Cabin"/>
              <a:cs typeface="Cabin"/>
              <a:sym typeface="Cabin"/>
            </a:endParaRPr>
          </a:p>
        </p:txBody>
      </p:sp>
      <p:sp>
        <p:nvSpPr>
          <p:cNvPr id="1429" name="Google Shape;1429;g2695f1d8b7d_0_310"/>
          <p:cNvSpPr txBox="1"/>
          <p:nvPr/>
        </p:nvSpPr>
        <p:spPr>
          <a:xfrm>
            <a:off x="168663" y="6371269"/>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CONCLUSIONES</a:t>
            </a:r>
            <a:r>
              <a:rPr lang="es-CL" sz="1600" b="0" i="1" u="none" strike="noStrike" cap="none">
                <a:solidFill>
                  <a:srgbClr val="000000"/>
                </a:solidFill>
                <a:latin typeface="Cabin"/>
                <a:ea typeface="Cabin"/>
                <a:cs typeface="Cabin"/>
                <a:sym typeface="Cabin"/>
              </a:rPr>
              <a:t> (lo que aprendimos fue…)</a:t>
            </a:r>
            <a:endParaRPr sz="1600" b="0" i="1" u="none" strike="noStrike" cap="none">
              <a:solidFill>
                <a:srgbClr val="000000"/>
              </a:solidFill>
              <a:latin typeface="Cabin"/>
              <a:ea typeface="Cabin"/>
              <a:cs typeface="Cabin"/>
              <a:sym typeface="Cabin"/>
            </a:endParaRPr>
          </a:p>
        </p:txBody>
      </p:sp>
      <p:sp>
        <p:nvSpPr>
          <p:cNvPr id="1430" name="Google Shape;1430;g2695f1d8b7d_0_310"/>
          <p:cNvSpPr/>
          <p:nvPr/>
        </p:nvSpPr>
        <p:spPr>
          <a:xfrm>
            <a:off x="271310" y="6730875"/>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s-CL" sz="1900" b="0" i="1" u="none" strike="noStrike" cap="none">
                <a:solidFill>
                  <a:schemeClr val="dk1"/>
                </a:solidFill>
                <a:latin typeface="Cabin"/>
                <a:ea typeface="Cabin"/>
                <a:cs typeface="Cabin"/>
                <a:sym typeface="Cabin"/>
              </a:rPr>
              <a:t>Del análisis de los resultados se valida la hipótesis ya que 26 (más del 80%) estudiantes que tienen clases en el primer bloque de la mañana no desayunan.</a:t>
            </a:r>
            <a:endParaRPr sz="1200" b="0" i="0" u="none" strike="noStrike" cap="none">
              <a:solidFill>
                <a:srgbClr val="000000"/>
              </a:solidFill>
              <a:latin typeface="Cabin"/>
              <a:ea typeface="Cabin"/>
              <a:cs typeface="Cabin"/>
              <a:sym typeface="Cabin"/>
            </a:endParaRPr>
          </a:p>
        </p:txBody>
      </p:sp>
      <p:pic>
        <p:nvPicPr>
          <p:cNvPr id="1431" name="Google Shape;1431;g2695f1d8b7d_0_310"/>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g2695f1d8b7d_0_325"/>
          <p:cNvSpPr txBox="1"/>
          <p:nvPr/>
        </p:nvSpPr>
        <p:spPr>
          <a:xfrm>
            <a:off x="136534" y="12536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000000"/>
                </a:solidFill>
                <a:latin typeface="Arvo"/>
                <a:ea typeface="Arvo"/>
                <a:cs typeface="Arvo"/>
                <a:sym typeface="Arvo"/>
              </a:rPr>
              <a:t>EN RESUMEN</a:t>
            </a:r>
            <a:endParaRPr sz="2700" b="1" i="0" u="none" strike="noStrike" cap="none">
              <a:solidFill>
                <a:srgbClr val="000000"/>
              </a:solidFill>
              <a:latin typeface="Arvo"/>
              <a:ea typeface="Arvo"/>
              <a:cs typeface="Arvo"/>
              <a:sym typeface="Arvo"/>
            </a:endParaRPr>
          </a:p>
        </p:txBody>
      </p:sp>
      <p:sp>
        <p:nvSpPr>
          <p:cNvPr id="1437" name="Google Shape;1437;g2695f1d8b7d_0_325"/>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4300"/>
              <a:buFont typeface="Arial"/>
              <a:buNone/>
            </a:pPr>
            <a:r>
              <a:rPr lang="es-CL" sz="4300" b="1" i="0" u="none" strike="noStrike" cap="none">
                <a:solidFill>
                  <a:srgbClr val="000000"/>
                </a:solidFill>
                <a:latin typeface="Cabin"/>
                <a:ea typeface="Cabin"/>
                <a:cs typeface="Cabin"/>
                <a:sym typeface="Cabin"/>
              </a:rPr>
              <a:t>No siempre se comprueban las hipótesis</a:t>
            </a: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pic>
        <p:nvPicPr>
          <p:cNvPr id="1438" name="Google Shape;1438;g2695f1d8b7d_0_325"/>
          <p:cNvPicPr preferRelativeResize="0"/>
          <p:nvPr/>
        </p:nvPicPr>
        <p:blipFill rotWithShape="1">
          <a:blip r:embed="rId3">
            <a:alphaModFix/>
          </a:blip>
          <a:srcRect/>
          <a:stretch/>
        </p:blipFill>
        <p:spPr>
          <a:xfrm>
            <a:off x="3979455" y="4558875"/>
            <a:ext cx="2138689" cy="2252183"/>
          </a:xfrm>
          <a:prstGeom prst="rect">
            <a:avLst/>
          </a:prstGeom>
          <a:noFill/>
          <a:ln>
            <a:noFill/>
          </a:ln>
        </p:spPr>
      </p:pic>
      <p:pic>
        <p:nvPicPr>
          <p:cNvPr id="1439" name="Google Shape;1439;g2695f1d8b7d_0_325"/>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g2695f1d8b7d_0_331"/>
          <p:cNvSpPr txBox="1"/>
          <p:nvPr/>
        </p:nvSpPr>
        <p:spPr>
          <a:xfrm>
            <a:off x="114538" y="117406"/>
            <a:ext cx="8199000" cy="10722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000000"/>
                </a:solidFill>
                <a:latin typeface="Arvo"/>
                <a:ea typeface="Arvo"/>
                <a:cs typeface="Arvo"/>
                <a:sym typeface="Arvo"/>
              </a:rPr>
              <a:t>EXPERIMENTO  </a:t>
            </a:r>
            <a:endParaRPr sz="1600" b="0" i="0" u="none" strike="noStrike" cap="none">
              <a:solidFill>
                <a:srgbClr val="000000"/>
              </a:solidFill>
              <a:latin typeface="Arvo"/>
              <a:ea typeface="Arvo"/>
              <a:cs typeface="Arvo"/>
              <a:sym typeface="Arvo"/>
            </a:endParaRPr>
          </a:p>
        </p:txBody>
      </p:sp>
      <p:sp>
        <p:nvSpPr>
          <p:cNvPr id="1445" name="Google Shape;1445;g2695f1d8b7d_0_331"/>
          <p:cNvSpPr txBox="1"/>
          <p:nvPr/>
        </p:nvSpPr>
        <p:spPr>
          <a:xfrm>
            <a:off x="114538" y="547884"/>
            <a:ext cx="8199000" cy="4746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rgbClr val="595959"/>
              </a:buClr>
              <a:buSzPts val="3100"/>
              <a:buFont typeface="Arial"/>
              <a:buNone/>
            </a:pPr>
            <a:r>
              <a:rPr lang="es-CL" sz="2400" b="1" i="0" u="none" strike="noStrike" cap="none">
                <a:solidFill>
                  <a:srgbClr val="FFFFFF"/>
                </a:solidFill>
                <a:highlight>
                  <a:srgbClr val="6EDB68"/>
                </a:highlight>
                <a:latin typeface="Arvo"/>
                <a:ea typeface="Arvo"/>
                <a:cs typeface="Arvo"/>
                <a:sym typeface="Arvo"/>
              </a:rPr>
              <a:t>EJEMPLO</a:t>
            </a:r>
            <a:endParaRPr sz="1600" b="0" i="0" u="none" strike="noStrike" cap="none">
              <a:solidFill>
                <a:srgbClr val="FFFFFF"/>
              </a:solidFill>
              <a:highlight>
                <a:srgbClr val="6EDB68"/>
              </a:highlight>
              <a:latin typeface="Arvo"/>
              <a:ea typeface="Arvo"/>
              <a:cs typeface="Arvo"/>
              <a:sym typeface="Arvo"/>
            </a:endParaRPr>
          </a:p>
        </p:txBody>
      </p:sp>
      <p:sp>
        <p:nvSpPr>
          <p:cNvPr id="1446" name="Google Shape;1446;g2695f1d8b7d_0_331"/>
          <p:cNvSpPr txBox="1"/>
          <p:nvPr/>
        </p:nvSpPr>
        <p:spPr>
          <a:xfrm>
            <a:off x="168663" y="1242683"/>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HIPÓTESIS </a:t>
            </a:r>
            <a:r>
              <a:rPr lang="es-CL" sz="1600" b="0" i="1" u="none" strike="noStrike" cap="none">
                <a:solidFill>
                  <a:srgbClr val="000000"/>
                </a:solidFill>
                <a:latin typeface="Cabin"/>
                <a:ea typeface="Cabin"/>
                <a:cs typeface="Cabin"/>
                <a:sym typeface="Cabin"/>
              </a:rPr>
              <a:t>(creemos que…)</a:t>
            </a:r>
            <a:endParaRPr sz="1600" b="0" i="1" u="none" strike="noStrike" cap="none">
              <a:solidFill>
                <a:srgbClr val="000000"/>
              </a:solidFill>
              <a:latin typeface="Cabin"/>
              <a:ea typeface="Cabin"/>
              <a:cs typeface="Cabin"/>
              <a:sym typeface="Cabin"/>
            </a:endParaRPr>
          </a:p>
        </p:txBody>
      </p:sp>
      <p:sp>
        <p:nvSpPr>
          <p:cNvPr id="1447" name="Google Shape;1447;g2695f1d8b7d_0_331"/>
          <p:cNvSpPr/>
          <p:nvPr/>
        </p:nvSpPr>
        <p:spPr>
          <a:xfrm>
            <a:off x="271310" y="1602287"/>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La mayoría de los estudiantes que tienen clases en el primer bloque de la mañana no desayunan.</a:t>
            </a:r>
            <a:endParaRPr sz="1200" b="0" i="0" u="none" strike="noStrike" cap="none">
              <a:solidFill>
                <a:srgbClr val="000000"/>
              </a:solidFill>
              <a:latin typeface="Cabin"/>
              <a:ea typeface="Cabin"/>
              <a:cs typeface="Cabin"/>
              <a:sym typeface="Cabin"/>
            </a:endParaRPr>
          </a:p>
        </p:txBody>
      </p:sp>
      <p:sp>
        <p:nvSpPr>
          <p:cNvPr id="1448" name="Google Shape;1448;g2695f1d8b7d_0_331"/>
          <p:cNvSpPr txBox="1"/>
          <p:nvPr/>
        </p:nvSpPr>
        <p:spPr>
          <a:xfrm>
            <a:off x="168663" y="2524839"/>
            <a:ext cx="56388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DISEÑO DEL EXPERIMENTO</a:t>
            </a:r>
            <a:r>
              <a:rPr lang="es-CL" sz="1600" b="0" i="1" u="none" strike="noStrike" cap="none">
                <a:solidFill>
                  <a:srgbClr val="000000"/>
                </a:solidFill>
                <a:latin typeface="Cabin"/>
                <a:ea typeface="Cabin"/>
                <a:cs typeface="Cabin"/>
                <a:sym typeface="Cabin"/>
              </a:rPr>
              <a:t> (Para verificarlo haremos…)</a:t>
            </a:r>
            <a:endParaRPr sz="1600" b="0" i="1" u="none" strike="noStrike" cap="none">
              <a:solidFill>
                <a:srgbClr val="000000"/>
              </a:solidFill>
              <a:latin typeface="Cabin"/>
              <a:ea typeface="Cabin"/>
              <a:cs typeface="Cabin"/>
              <a:sym typeface="Cabin"/>
            </a:endParaRPr>
          </a:p>
        </p:txBody>
      </p:sp>
      <p:sp>
        <p:nvSpPr>
          <p:cNvPr id="1449" name="Google Shape;1449;g2695f1d8b7d_0_331"/>
          <p:cNvSpPr/>
          <p:nvPr/>
        </p:nvSpPr>
        <p:spPr>
          <a:xfrm>
            <a:off x="271310" y="2884434"/>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Realizar una encuesta a 30 estudiantes que tienen clases en el primer bloque y </a:t>
            </a:r>
            <a:endParaRPr sz="1900" b="0" i="1"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preguntar si toman desayuno o no. </a:t>
            </a:r>
            <a:endParaRPr sz="1200" b="0" i="0" u="none" strike="noStrike" cap="none">
              <a:solidFill>
                <a:srgbClr val="000000"/>
              </a:solidFill>
              <a:latin typeface="Cabin"/>
              <a:ea typeface="Cabin"/>
              <a:cs typeface="Cabin"/>
              <a:sym typeface="Cabin"/>
            </a:endParaRPr>
          </a:p>
        </p:txBody>
      </p:sp>
      <p:sp>
        <p:nvSpPr>
          <p:cNvPr id="1450" name="Google Shape;1450;g2695f1d8b7d_0_331"/>
          <p:cNvSpPr txBox="1"/>
          <p:nvPr/>
        </p:nvSpPr>
        <p:spPr>
          <a:xfrm>
            <a:off x="168663" y="3806967"/>
            <a:ext cx="44181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MÉTRICA </a:t>
            </a:r>
            <a:r>
              <a:rPr lang="es-CL" sz="1600" b="0" i="1" u="none" strike="noStrike" cap="none">
                <a:solidFill>
                  <a:srgbClr val="000000"/>
                </a:solidFill>
                <a:latin typeface="Cabin"/>
                <a:ea typeface="Cabin"/>
                <a:cs typeface="Cabin"/>
                <a:sym typeface="Cabin"/>
              </a:rPr>
              <a:t>(lo que esperamos que ocurra es…)</a:t>
            </a:r>
            <a:endParaRPr sz="1600" b="0" i="1" u="none" strike="noStrike" cap="none">
              <a:solidFill>
                <a:srgbClr val="000000"/>
              </a:solidFill>
              <a:latin typeface="Cabin"/>
              <a:ea typeface="Cabin"/>
              <a:cs typeface="Cabin"/>
              <a:sym typeface="Cabin"/>
            </a:endParaRPr>
          </a:p>
        </p:txBody>
      </p:sp>
      <p:sp>
        <p:nvSpPr>
          <p:cNvPr id="1451" name="Google Shape;1451;g2695f1d8b7d_0_331"/>
          <p:cNvSpPr/>
          <p:nvPr/>
        </p:nvSpPr>
        <p:spPr>
          <a:xfrm>
            <a:off x="271310" y="4166581"/>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CL" sz="1800" b="0" i="1" u="none" strike="noStrike" cap="none">
                <a:solidFill>
                  <a:schemeClr val="dk1"/>
                </a:solidFill>
                <a:latin typeface="Cabin"/>
                <a:ea typeface="Cabin"/>
                <a:cs typeface="Cabin"/>
                <a:sym typeface="Cabin"/>
              </a:rPr>
              <a:t>Definimos que si 20 de 30 estudiantes encuestados que tienen clases en el primer bloque no toman desayuno (60% de los estudiantes totales) se valida la hipótesis.</a:t>
            </a:r>
            <a:endParaRPr sz="1200" b="0" i="0" u="none" strike="noStrike" cap="none">
              <a:solidFill>
                <a:srgbClr val="000000"/>
              </a:solidFill>
              <a:latin typeface="Cabin"/>
              <a:ea typeface="Cabin"/>
              <a:cs typeface="Cabin"/>
              <a:sym typeface="Cabin"/>
            </a:endParaRPr>
          </a:p>
        </p:txBody>
      </p:sp>
      <p:sp>
        <p:nvSpPr>
          <p:cNvPr id="1452" name="Google Shape;1452;g2695f1d8b7d_0_331"/>
          <p:cNvSpPr txBox="1"/>
          <p:nvPr/>
        </p:nvSpPr>
        <p:spPr>
          <a:xfrm>
            <a:off x="168663" y="5089123"/>
            <a:ext cx="468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RESULTADO</a:t>
            </a:r>
            <a:r>
              <a:rPr lang="es-CL" sz="1600" b="0" i="1" u="none" strike="noStrike" cap="none">
                <a:solidFill>
                  <a:srgbClr val="000000"/>
                </a:solidFill>
                <a:latin typeface="Cabin"/>
                <a:ea typeface="Cabin"/>
                <a:cs typeface="Cabin"/>
                <a:sym typeface="Cabin"/>
              </a:rPr>
              <a:t> se valida o no lo que creíamos…)</a:t>
            </a:r>
            <a:endParaRPr sz="1600" b="0" i="1" u="none" strike="noStrike" cap="none">
              <a:solidFill>
                <a:srgbClr val="000000"/>
              </a:solidFill>
              <a:latin typeface="Cabin"/>
              <a:ea typeface="Cabin"/>
              <a:cs typeface="Cabin"/>
              <a:sym typeface="Cabin"/>
            </a:endParaRPr>
          </a:p>
        </p:txBody>
      </p:sp>
      <p:sp>
        <p:nvSpPr>
          <p:cNvPr id="1453" name="Google Shape;1453;g2695f1d8b7d_0_331"/>
          <p:cNvSpPr/>
          <p:nvPr/>
        </p:nvSpPr>
        <p:spPr>
          <a:xfrm>
            <a:off x="271310" y="5448728"/>
            <a:ext cx="9558300" cy="824400"/>
          </a:xfrm>
          <a:prstGeom prst="rect">
            <a:avLst/>
          </a:prstGeom>
          <a:solidFill>
            <a:srgbClr val="EBE287"/>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Mediante encuesta obtuvimos datos que 15 de 30 estudiantes con clases en el primer bloque de la mañana respondieron que no toman desayuno. </a:t>
            </a:r>
            <a:endParaRPr sz="1200" b="0" i="0" u="none" strike="noStrike" cap="none">
              <a:solidFill>
                <a:srgbClr val="000000"/>
              </a:solidFill>
              <a:latin typeface="Cabin"/>
              <a:ea typeface="Cabin"/>
              <a:cs typeface="Cabin"/>
              <a:sym typeface="Cabin"/>
            </a:endParaRPr>
          </a:p>
        </p:txBody>
      </p:sp>
      <p:sp>
        <p:nvSpPr>
          <p:cNvPr id="1454" name="Google Shape;1454;g2695f1d8b7d_0_331"/>
          <p:cNvSpPr txBox="1"/>
          <p:nvPr/>
        </p:nvSpPr>
        <p:spPr>
          <a:xfrm>
            <a:off x="168663" y="6371269"/>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CONCLUSIONES</a:t>
            </a:r>
            <a:r>
              <a:rPr lang="es-CL" sz="1600" b="0" i="1" u="none" strike="noStrike" cap="none">
                <a:solidFill>
                  <a:srgbClr val="000000"/>
                </a:solidFill>
                <a:latin typeface="Cabin"/>
                <a:ea typeface="Cabin"/>
                <a:cs typeface="Cabin"/>
                <a:sym typeface="Cabin"/>
              </a:rPr>
              <a:t> (lo que aprendimos fue…)</a:t>
            </a:r>
            <a:endParaRPr sz="1600" b="0" i="1" u="none" strike="noStrike" cap="none">
              <a:solidFill>
                <a:srgbClr val="000000"/>
              </a:solidFill>
              <a:latin typeface="Cabin"/>
              <a:ea typeface="Cabin"/>
              <a:cs typeface="Cabin"/>
              <a:sym typeface="Cabin"/>
            </a:endParaRPr>
          </a:p>
        </p:txBody>
      </p:sp>
      <p:sp>
        <p:nvSpPr>
          <p:cNvPr id="1455" name="Google Shape;1455;g2695f1d8b7d_0_331"/>
          <p:cNvSpPr/>
          <p:nvPr/>
        </p:nvSpPr>
        <p:spPr>
          <a:xfrm>
            <a:off x="271310" y="6730875"/>
            <a:ext cx="9558300" cy="824400"/>
          </a:xfrm>
          <a:prstGeom prst="rect">
            <a:avLst/>
          </a:prstGeom>
          <a:solidFill>
            <a:srgbClr val="EBE287"/>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Del análisis de los resultados </a:t>
            </a:r>
            <a:r>
              <a:rPr lang="es-CL" sz="1900" b="1" i="1" u="none" strike="noStrike" cap="none">
                <a:solidFill>
                  <a:schemeClr val="dk1"/>
                </a:solidFill>
                <a:latin typeface="Cabin"/>
                <a:ea typeface="Cabin"/>
                <a:cs typeface="Cabin"/>
                <a:sym typeface="Cabin"/>
              </a:rPr>
              <a:t>NO se valida la hipótesis</a:t>
            </a:r>
            <a:r>
              <a:rPr lang="es-CL" sz="1900" b="0" i="1" u="none" strike="noStrike" cap="none">
                <a:solidFill>
                  <a:schemeClr val="dk1"/>
                </a:solidFill>
                <a:latin typeface="Cabin"/>
                <a:ea typeface="Cabin"/>
                <a:cs typeface="Cabin"/>
                <a:sym typeface="Cabin"/>
              </a:rPr>
              <a:t> ya que solamente el 50% de los estudiantes que tienen clases en el primer bloque de la mañana no desayunan.</a:t>
            </a:r>
            <a:endParaRPr sz="1200" b="0" i="0" u="none" strike="noStrike" cap="none">
              <a:solidFill>
                <a:srgbClr val="000000"/>
              </a:solidFill>
              <a:latin typeface="Cabin"/>
              <a:ea typeface="Cabin"/>
              <a:cs typeface="Cabin"/>
              <a:sym typeface="Cabin"/>
            </a:endParaRPr>
          </a:p>
        </p:txBody>
      </p:sp>
      <p:pic>
        <p:nvPicPr>
          <p:cNvPr id="1456" name="Google Shape;1456;g2695f1d8b7d_0_331"/>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g2695f1d8b7d_0_346"/>
          <p:cNvSpPr txBox="1"/>
          <p:nvPr/>
        </p:nvSpPr>
        <p:spPr>
          <a:xfrm>
            <a:off x="136534" y="33920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000000"/>
                </a:solidFill>
                <a:latin typeface="Arvo"/>
                <a:ea typeface="Arvo"/>
                <a:cs typeface="Arvo"/>
                <a:sym typeface="Arvo"/>
              </a:rPr>
              <a:t>EN RESUMEN</a:t>
            </a:r>
            <a:endParaRPr sz="2700" b="1" i="0" u="none" strike="noStrike" cap="none">
              <a:solidFill>
                <a:srgbClr val="000000"/>
              </a:solidFill>
              <a:latin typeface="Arvo"/>
              <a:ea typeface="Arvo"/>
              <a:cs typeface="Arvo"/>
              <a:sym typeface="Arvo"/>
            </a:endParaRPr>
          </a:p>
        </p:txBody>
      </p:sp>
      <p:sp>
        <p:nvSpPr>
          <p:cNvPr id="1462" name="Google Shape;1462;g2695f1d8b7d_0_346"/>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4300"/>
              <a:buFont typeface="Arial"/>
              <a:buNone/>
            </a:pPr>
            <a:r>
              <a:rPr lang="es-CL" sz="4300" b="1" i="0" u="none" strike="noStrike" cap="none">
                <a:solidFill>
                  <a:srgbClr val="000000"/>
                </a:solidFill>
                <a:latin typeface="Cabin"/>
                <a:ea typeface="Cabin"/>
                <a:cs typeface="Cabin"/>
                <a:sym typeface="Cabin"/>
              </a:rPr>
              <a:t>El experimento permite generar un aprendizaje validado.</a:t>
            </a: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pic>
        <p:nvPicPr>
          <p:cNvPr id="1463" name="Google Shape;1463;g2695f1d8b7d_0_346"/>
          <p:cNvPicPr preferRelativeResize="0"/>
          <p:nvPr/>
        </p:nvPicPr>
        <p:blipFill rotWithShape="1">
          <a:blip r:embed="rId3">
            <a:alphaModFix/>
          </a:blip>
          <a:srcRect/>
          <a:stretch/>
        </p:blipFill>
        <p:spPr>
          <a:xfrm>
            <a:off x="3919016" y="4387806"/>
            <a:ext cx="2371088" cy="2262069"/>
          </a:xfrm>
          <a:prstGeom prst="rect">
            <a:avLst/>
          </a:prstGeom>
          <a:noFill/>
          <a:ln>
            <a:noFill/>
          </a:ln>
        </p:spPr>
      </p:pic>
      <p:pic>
        <p:nvPicPr>
          <p:cNvPr id="1464" name="Google Shape;1464;g2695f1d8b7d_0_346"/>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2"/>
          <p:cNvSpPr/>
          <p:nvPr/>
        </p:nvSpPr>
        <p:spPr>
          <a:xfrm>
            <a:off x="1336908" y="6833809"/>
            <a:ext cx="7408200" cy="59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b="0" i="1" u="none" strike="noStrike" cap="none">
                <a:solidFill>
                  <a:srgbClr val="000000"/>
                </a:solidFill>
                <a:latin typeface="Cabin"/>
                <a:ea typeface="Cabin"/>
                <a:cs typeface="Cabin"/>
                <a:sym typeface="Cabin"/>
              </a:rPr>
              <a:t>Referencia: Neck, H. M., Neck, C. P., &amp; Murray, E. L. (2017). Entrepreneurship: the practice and mindset. SAGE Publications.</a:t>
            </a:r>
            <a:endParaRPr sz="1400" b="0" i="1" u="none" strike="noStrike" cap="none">
              <a:solidFill>
                <a:srgbClr val="000000"/>
              </a:solidFill>
              <a:latin typeface="Cabin"/>
              <a:ea typeface="Cabin"/>
              <a:cs typeface="Cabin"/>
              <a:sym typeface="Cabin"/>
            </a:endParaRPr>
          </a:p>
        </p:txBody>
      </p:sp>
      <p:sp>
        <p:nvSpPr>
          <p:cNvPr id="324" name="Google Shape;324;p12"/>
          <p:cNvSpPr txBox="1"/>
          <p:nvPr/>
        </p:nvSpPr>
        <p:spPr>
          <a:xfrm>
            <a:off x="986076" y="2869346"/>
            <a:ext cx="3507900" cy="3273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CL" sz="2000" b="0" i="1" u="none" strike="noStrike" cap="none">
                <a:solidFill>
                  <a:srgbClr val="000000"/>
                </a:solidFill>
                <a:latin typeface="Cabin"/>
                <a:ea typeface="Cabin"/>
                <a:cs typeface="Cabin"/>
                <a:sym typeface="Cabin"/>
              </a:rPr>
              <a:t>El desarrollo de </a:t>
            </a:r>
            <a:r>
              <a:rPr lang="es-CL" sz="2000" b="0" i="1" u="none" strike="noStrike" cap="none">
                <a:solidFill>
                  <a:schemeClr val="dk1"/>
                </a:solidFill>
                <a:highlight>
                  <a:schemeClr val="lt2"/>
                </a:highlight>
                <a:latin typeface="Cabin"/>
                <a:ea typeface="Cabin"/>
                <a:cs typeface="Cabin"/>
                <a:sym typeface="Cabin"/>
              </a:rPr>
              <a:t>habilidades y actitudes </a:t>
            </a:r>
            <a:r>
              <a:rPr lang="es-CL" sz="2000" b="0" i="1" u="none" strike="noStrike" cap="none">
                <a:solidFill>
                  <a:srgbClr val="000000"/>
                </a:solidFill>
                <a:latin typeface="Cabin"/>
                <a:ea typeface="Cabin"/>
                <a:cs typeface="Cabin"/>
                <a:sym typeface="Cabin"/>
              </a:rPr>
              <a:t>que permiten </a:t>
            </a:r>
            <a:r>
              <a:rPr lang="es-CL" sz="2000" b="0" i="1" u="none" strike="noStrike" cap="none">
                <a:solidFill>
                  <a:schemeClr val="dk1"/>
                </a:solidFill>
                <a:highlight>
                  <a:schemeClr val="lt2"/>
                </a:highlight>
                <a:latin typeface="Cabin"/>
                <a:ea typeface="Cabin"/>
                <a:cs typeface="Cabin"/>
                <a:sym typeface="Cabin"/>
              </a:rPr>
              <a:t>pensar y actuar como emprendedor</a:t>
            </a:r>
            <a:r>
              <a:rPr lang="es-CL" sz="2000" b="0" i="1" u="none" strike="noStrike" cap="none">
                <a:solidFill>
                  <a:srgbClr val="000000"/>
                </a:solidFill>
                <a:highlight>
                  <a:schemeClr val="lt2"/>
                </a:highlight>
                <a:latin typeface="Cabin"/>
                <a:ea typeface="Cabin"/>
                <a:cs typeface="Cabin"/>
                <a:sym typeface="Cabin"/>
              </a:rPr>
              <a:t>, </a:t>
            </a:r>
            <a:r>
              <a:rPr lang="es-CL" sz="2000" b="0" i="1" u="none" strike="noStrike" cap="none">
                <a:solidFill>
                  <a:srgbClr val="000000"/>
                </a:solidFill>
                <a:latin typeface="Cabin"/>
                <a:ea typeface="Cabin"/>
                <a:cs typeface="Cabin"/>
                <a:sym typeface="Cabin"/>
              </a:rPr>
              <a:t>mediante la aplicación y ejercitación constante de un método basado en el juego, la empatía, la ideación, la experimentación y la reflexión.</a:t>
            </a:r>
            <a:endParaRPr sz="2000" b="0" i="1" u="none" strike="noStrike" cap="none">
              <a:solidFill>
                <a:srgbClr val="000000"/>
              </a:solidFill>
              <a:latin typeface="Cabin"/>
              <a:ea typeface="Cabin"/>
              <a:cs typeface="Cabin"/>
              <a:sym typeface="Cabin"/>
            </a:endParaRPr>
          </a:p>
        </p:txBody>
      </p:sp>
      <p:sp>
        <p:nvSpPr>
          <p:cNvPr id="325" name="Google Shape;325;p12"/>
          <p:cNvSpPr txBox="1"/>
          <p:nvPr/>
        </p:nvSpPr>
        <p:spPr>
          <a:xfrm>
            <a:off x="1495203" y="1355906"/>
            <a:ext cx="7053600" cy="8229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s-CL" sz="2400" b="1" i="0" u="none" strike="noStrike" cap="none">
                <a:solidFill>
                  <a:srgbClr val="7F7F7F"/>
                </a:solidFill>
                <a:latin typeface="Arvo"/>
                <a:ea typeface="Arvo"/>
                <a:cs typeface="Arvo"/>
                <a:sym typeface="Arvo"/>
              </a:rPr>
              <a:t>¿QUÉ ES  </a:t>
            </a:r>
            <a:r>
              <a:rPr lang="es-CL" sz="2400" b="1" i="0" u="none" strike="noStrike" cap="none">
                <a:solidFill>
                  <a:srgbClr val="FFFFFF"/>
                </a:solidFill>
                <a:highlight>
                  <a:schemeClr val="accent2"/>
                </a:highlight>
                <a:latin typeface="Arvo"/>
                <a:ea typeface="Arvo"/>
                <a:cs typeface="Arvo"/>
                <a:sym typeface="Arvo"/>
              </a:rPr>
              <a:t>MENTALIDAD EMPRENDEDORA</a:t>
            </a:r>
            <a:r>
              <a:rPr lang="es-CL" sz="2400" b="1" i="0" u="none" strike="noStrike" cap="none">
                <a:solidFill>
                  <a:srgbClr val="7F7F7F"/>
                </a:solidFill>
                <a:latin typeface="Arvo"/>
                <a:ea typeface="Arvo"/>
                <a:cs typeface="Arvo"/>
                <a:sym typeface="Arvo"/>
              </a:rPr>
              <a:t>?</a:t>
            </a:r>
            <a:endParaRPr sz="2400" b="1" i="0" u="none" strike="noStrike" cap="none">
              <a:solidFill>
                <a:srgbClr val="7F7F7F"/>
              </a:solidFill>
              <a:latin typeface="Arvo"/>
              <a:ea typeface="Arvo"/>
              <a:cs typeface="Arvo"/>
              <a:sym typeface="Arvo"/>
            </a:endParaRPr>
          </a:p>
        </p:txBody>
      </p:sp>
      <p:pic>
        <p:nvPicPr>
          <p:cNvPr id="326" name="Google Shape;326;p12"/>
          <p:cNvPicPr preferRelativeResize="0"/>
          <p:nvPr/>
        </p:nvPicPr>
        <p:blipFill rotWithShape="1">
          <a:blip r:embed="rId3">
            <a:alphaModFix/>
          </a:blip>
          <a:srcRect l="44950" t="36667" r="27270" b="29185"/>
          <a:stretch/>
        </p:blipFill>
        <p:spPr>
          <a:xfrm>
            <a:off x="4641250" y="2869350"/>
            <a:ext cx="4416682" cy="3273901"/>
          </a:xfrm>
          <a:prstGeom prst="rect">
            <a:avLst/>
          </a:prstGeom>
          <a:noFill/>
          <a:ln>
            <a:noFill/>
          </a:ln>
        </p:spPr>
      </p:pic>
      <p:pic>
        <p:nvPicPr>
          <p:cNvPr id="327" name="Google Shape;327;p12"/>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g2695f1d8b7d_0_352"/>
          <p:cNvSpPr txBox="1"/>
          <p:nvPr/>
        </p:nvSpPr>
        <p:spPr>
          <a:xfrm>
            <a:off x="114538" y="117406"/>
            <a:ext cx="8199000" cy="10722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000000"/>
                </a:solidFill>
                <a:latin typeface="Arvo"/>
                <a:ea typeface="Arvo"/>
                <a:cs typeface="Arvo"/>
                <a:sym typeface="Arvo"/>
              </a:rPr>
              <a:t>EXPERIMENTO  </a:t>
            </a:r>
            <a:endParaRPr sz="1600" b="0" i="0" u="none" strike="noStrike" cap="none">
              <a:solidFill>
                <a:srgbClr val="000000"/>
              </a:solidFill>
              <a:latin typeface="Arvo"/>
              <a:ea typeface="Arvo"/>
              <a:cs typeface="Arvo"/>
              <a:sym typeface="Arvo"/>
            </a:endParaRPr>
          </a:p>
        </p:txBody>
      </p:sp>
      <p:sp>
        <p:nvSpPr>
          <p:cNvPr id="1470" name="Google Shape;1470;g2695f1d8b7d_0_352"/>
          <p:cNvSpPr txBox="1"/>
          <p:nvPr/>
        </p:nvSpPr>
        <p:spPr>
          <a:xfrm>
            <a:off x="114538" y="547884"/>
            <a:ext cx="8199000" cy="4746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rgbClr val="595959"/>
              </a:buClr>
              <a:buSzPts val="3100"/>
              <a:buFont typeface="Arial"/>
              <a:buNone/>
            </a:pPr>
            <a:r>
              <a:rPr lang="es-CL" sz="2400" b="1" i="0" u="none" strike="noStrike" cap="none">
                <a:solidFill>
                  <a:srgbClr val="FFFFFF"/>
                </a:solidFill>
                <a:highlight>
                  <a:srgbClr val="6EDB68"/>
                </a:highlight>
                <a:latin typeface="Arvo"/>
                <a:ea typeface="Arvo"/>
                <a:cs typeface="Arvo"/>
                <a:sym typeface="Arvo"/>
              </a:rPr>
              <a:t>EJEMPLO</a:t>
            </a:r>
            <a:endParaRPr sz="1600" b="0" i="0" u="none" strike="noStrike" cap="none">
              <a:solidFill>
                <a:srgbClr val="FFFFFF"/>
              </a:solidFill>
              <a:highlight>
                <a:srgbClr val="6EDB68"/>
              </a:highlight>
              <a:latin typeface="Arvo"/>
              <a:ea typeface="Arvo"/>
              <a:cs typeface="Arvo"/>
              <a:sym typeface="Arvo"/>
            </a:endParaRPr>
          </a:p>
        </p:txBody>
      </p:sp>
      <p:sp>
        <p:nvSpPr>
          <p:cNvPr id="1471" name="Google Shape;1471;g2695f1d8b7d_0_352"/>
          <p:cNvSpPr txBox="1"/>
          <p:nvPr/>
        </p:nvSpPr>
        <p:spPr>
          <a:xfrm>
            <a:off x="168663" y="1242683"/>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HIPÓTESIS </a:t>
            </a:r>
            <a:r>
              <a:rPr lang="es-CL" sz="1600" b="0" i="1" u="none" strike="noStrike" cap="none">
                <a:solidFill>
                  <a:srgbClr val="000000"/>
                </a:solidFill>
                <a:latin typeface="Cabin"/>
                <a:ea typeface="Cabin"/>
                <a:cs typeface="Cabin"/>
                <a:sym typeface="Cabin"/>
              </a:rPr>
              <a:t>(creemos que…)</a:t>
            </a:r>
            <a:endParaRPr sz="1600" b="0" i="1" u="none" strike="noStrike" cap="none">
              <a:solidFill>
                <a:srgbClr val="000000"/>
              </a:solidFill>
              <a:latin typeface="Cabin"/>
              <a:ea typeface="Cabin"/>
              <a:cs typeface="Cabin"/>
              <a:sym typeface="Cabin"/>
            </a:endParaRPr>
          </a:p>
        </p:txBody>
      </p:sp>
      <p:sp>
        <p:nvSpPr>
          <p:cNvPr id="1472" name="Google Shape;1472;g2695f1d8b7d_0_352"/>
          <p:cNvSpPr/>
          <p:nvPr/>
        </p:nvSpPr>
        <p:spPr>
          <a:xfrm>
            <a:off x="271310" y="1602287"/>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La mayoría de los estudiantes que tienen clases en el primer bloque de la mañana no desayunan.</a:t>
            </a:r>
            <a:endParaRPr sz="1200" b="0" i="0" u="none" strike="noStrike" cap="none">
              <a:solidFill>
                <a:srgbClr val="000000"/>
              </a:solidFill>
              <a:latin typeface="Cabin"/>
              <a:ea typeface="Cabin"/>
              <a:cs typeface="Cabin"/>
              <a:sym typeface="Cabin"/>
            </a:endParaRPr>
          </a:p>
        </p:txBody>
      </p:sp>
      <p:sp>
        <p:nvSpPr>
          <p:cNvPr id="1473" name="Google Shape;1473;g2695f1d8b7d_0_352"/>
          <p:cNvSpPr txBox="1"/>
          <p:nvPr/>
        </p:nvSpPr>
        <p:spPr>
          <a:xfrm>
            <a:off x="168663" y="2524839"/>
            <a:ext cx="56388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DISEÑO DEL EXPERIMENTO</a:t>
            </a:r>
            <a:r>
              <a:rPr lang="es-CL" sz="1600" b="0" i="1" u="none" strike="noStrike" cap="none">
                <a:solidFill>
                  <a:srgbClr val="000000"/>
                </a:solidFill>
                <a:latin typeface="Cabin"/>
                <a:ea typeface="Cabin"/>
                <a:cs typeface="Cabin"/>
                <a:sym typeface="Cabin"/>
              </a:rPr>
              <a:t> (Para verificarlo haremos…)</a:t>
            </a:r>
            <a:endParaRPr sz="1600" b="0" i="1" u="none" strike="noStrike" cap="none">
              <a:solidFill>
                <a:srgbClr val="000000"/>
              </a:solidFill>
              <a:latin typeface="Cabin"/>
              <a:ea typeface="Cabin"/>
              <a:cs typeface="Cabin"/>
              <a:sym typeface="Cabin"/>
            </a:endParaRPr>
          </a:p>
        </p:txBody>
      </p:sp>
      <p:sp>
        <p:nvSpPr>
          <p:cNvPr id="1474" name="Google Shape;1474;g2695f1d8b7d_0_352"/>
          <p:cNvSpPr/>
          <p:nvPr/>
        </p:nvSpPr>
        <p:spPr>
          <a:xfrm>
            <a:off x="271310" y="2884434"/>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Realizar una encuesta a 30 estudiantes que tienen clases en el primer bloque y </a:t>
            </a:r>
            <a:endParaRPr sz="1900" b="0" i="1"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preguntar si toman desayuno o no. </a:t>
            </a:r>
            <a:endParaRPr sz="1200" b="0" i="0" u="none" strike="noStrike" cap="none">
              <a:solidFill>
                <a:srgbClr val="000000"/>
              </a:solidFill>
              <a:latin typeface="Cabin"/>
              <a:ea typeface="Cabin"/>
              <a:cs typeface="Cabin"/>
              <a:sym typeface="Cabin"/>
            </a:endParaRPr>
          </a:p>
        </p:txBody>
      </p:sp>
      <p:sp>
        <p:nvSpPr>
          <p:cNvPr id="1475" name="Google Shape;1475;g2695f1d8b7d_0_352"/>
          <p:cNvSpPr txBox="1"/>
          <p:nvPr/>
        </p:nvSpPr>
        <p:spPr>
          <a:xfrm>
            <a:off x="168663" y="3806967"/>
            <a:ext cx="44181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MÉTRICA </a:t>
            </a:r>
            <a:r>
              <a:rPr lang="es-CL" sz="1600" b="0" i="1" u="none" strike="noStrike" cap="none">
                <a:solidFill>
                  <a:srgbClr val="000000"/>
                </a:solidFill>
                <a:latin typeface="Cabin"/>
                <a:ea typeface="Cabin"/>
                <a:cs typeface="Cabin"/>
                <a:sym typeface="Cabin"/>
              </a:rPr>
              <a:t>(lo que esperamos que ocurra es…)</a:t>
            </a:r>
            <a:endParaRPr sz="1600" b="0" i="1" u="none" strike="noStrike" cap="none">
              <a:solidFill>
                <a:srgbClr val="000000"/>
              </a:solidFill>
              <a:latin typeface="Cabin"/>
              <a:ea typeface="Cabin"/>
              <a:cs typeface="Cabin"/>
              <a:sym typeface="Cabin"/>
            </a:endParaRPr>
          </a:p>
        </p:txBody>
      </p:sp>
      <p:sp>
        <p:nvSpPr>
          <p:cNvPr id="1476" name="Google Shape;1476;g2695f1d8b7d_0_352"/>
          <p:cNvSpPr/>
          <p:nvPr/>
        </p:nvSpPr>
        <p:spPr>
          <a:xfrm>
            <a:off x="271310" y="4166581"/>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s-CL" sz="1800" b="0" i="1" u="none" strike="noStrike" cap="none">
                <a:solidFill>
                  <a:schemeClr val="dk1"/>
                </a:solidFill>
                <a:latin typeface="Cabin"/>
                <a:ea typeface="Cabin"/>
                <a:cs typeface="Cabin"/>
                <a:sym typeface="Cabin"/>
              </a:rPr>
              <a:t>Definimos que si 20 de 30 estudiantes encuestados que tienen clases en el primer bloque no toman desayuno (60% de los estudiantes totales) se valida la hipótesis.</a:t>
            </a:r>
            <a:endParaRPr sz="1200" b="0" i="0" u="none" strike="noStrike" cap="none">
              <a:solidFill>
                <a:srgbClr val="000000"/>
              </a:solidFill>
              <a:latin typeface="Cabin"/>
              <a:ea typeface="Cabin"/>
              <a:cs typeface="Cabin"/>
              <a:sym typeface="Cabin"/>
            </a:endParaRPr>
          </a:p>
        </p:txBody>
      </p:sp>
      <p:sp>
        <p:nvSpPr>
          <p:cNvPr id="1477" name="Google Shape;1477;g2695f1d8b7d_0_352"/>
          <p:cNvSpPr txBox="1"/>
          <p:nvPr/>
        </p:nvSpPr>
        <p:spPr>
          <a:xfrm>
            <a:off x="168663" y="5089123"/>
            <a:ext cx="468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RESULTADO</a:t>
            </a:r>
            <a:r>
              <a:rPr lang="es-CL" sz="1600" b="0" i="1" u="none" strike="noStrike" cap="none">
                <a:solidFill>
                  <a:srgbClr val="000000"/>
                </a:solidFill>
                <a:latin typeface="Cabin"/>
                <a:ea typeface="Cabin"/>
                <a:cs typeface="Cabin"/>
                <a:sym typeface="Cabin"/>
              </a:rPr>
              <a:t> se valida o no lo que creíamos…)</a:t>
            </a:r>
            <a:endParaRPr sz="1600" b="0" i="1" u="none" strike="noStrike" cap="none">
              <a:solidFill>
                <a:srgbClr val="000000"/>
              </a:solidFill>
              <a:latin typeface="Cabin"/>
              <a:ea typeface="Cabin"/>
              <a:cs typeface="Cabin"/>
              <a:sym typeface="Cabin"/>
            </a:endParaRPr>
          </a:p>
        </p:txBody>
      </p:sp>
      <p:sp>
        <p:nvSpPr>
          <p:cNvPr id="1478" name="Google Shape;1478;g2695f1d8b7d_0_352"/>
          <p:cNvSpPr/>
          <p:nvPr/>
        </p:nvSpPr>
        <p:spPr>
          <a:xfrm>
            <a:off x="271310" y="5448728"/>
            <a:ext cx="9558300" cy="824400"/>
          </a:xfrm>
          <a:prstGeom prst="rect">
            <a:avLst/>
          </a:prstGeom>
          <a:solidFill>
            <a:srgbClr val="EBE287"/>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Mediante encuesta obtuvimos datos que 15 de 30 estudiantes con clases en el primer bloque de la mañana respondieron que no toman desayuno. </a:t>
            </a:r>
            <a:endParaRPr sz="1200" b="0" i="0" u="none" strike="noStrike" cap="none">
              <a:solidFill>
                <a:srgbClr val="000000"/>
              </a:solidFill>
              <a:latin typeface="Cabin"/>
              <a:ea typeface="Cabin"/>
              <a:cs typeface="Cabin"/>
              <a:sym typeface="Cabin"/>
            </a:endParaRPr>
          </a:p>
        </p:txBody>
      </p:sp>
      <p:sp>
        <p:nvSpPr>
          <p:cNvPr id="1479" name="Google Shape;1479;g2695f1d8b7d_0_352"/>
          <p:cNvSpPr txBox="1"/>
          <p:nvPr/>
        </p:nvSpPr>
        <p:spPr>
          <a:xfrm>
            <a:off x="168663" y="6371269"/>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CONCLUSIONES</a:t>
            </a:r>
            <a:r>
              <a:rPr lang="es-CL" sz="1600" b="0" i="1" u="none" strike="noStrike" cap="none">
                <a:solidFill>
                  <a:srgbClr val="000000"/>
                </a:solidFill>
                <a:latin typeface="Cabin"/>
                <a:ea typeface="Cabin"/>
                <a:cs typeface="Cabin"/>
                <a:sym typeface="Cabin"/>
              </a:rPr>
              <a:t> (lo que aprendimos fue…)</a:t>
            </a:r>
            <a:endParaRPr sz="1600" b="0" i="1" u="none" strike="noStrike" cap="none">
              <a:solidFill>
                <a:srgbClr val="000000"/>
              </a:solidFill>
              <a:latin typeface="Cabin"/>
              <a:ea typeface="Cabin"/>
              <a:cs typeface="Cabin"/>
              <a:sym typeface="Cabin"/>
            </a:endParaRPr>
          </a:p>
        </p:txBody>
      </p:sp>
      <p:sp>
        <p:nvSpPr>
          <p:cNvPr id="1480" name="Google Shape;1480;g2695f1d8b7d_0_352"/>
          <p:cNvSpPr/>
          <p:nvPr/>
        </p:nvSpPr>
        <p:spPr>
          <a:xfrm>
            <a:off x="271310" y="6730875"/>
            <a:ext cx="9558300" cy="824400"/>
          </a:xfrm>
          <a:prstGeom prst="rect">
            <a:avLst/>
          </a:prstGeom>
          <a:solidFill>
            <a:srgbClr val="EBE287"/>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s-CL" sz="1900" b="0" i="1" u="none" strike="noStrike" cap="none">
                <a:solidFill>
                  <a:schemeClr val="dk1"/>
                </a:solidFill>
                <a:latin typeface="Cabin"/>
                <a:ea typeface="Cabin"/>
                <a:cs typeface="Cabin"/>
                <a:sym typeface="Cabin"/>
              </a:rPr>
              <a:t>Del análisis de los resultados </a:t>
            </a:r>
            <a:r>
              <a:rPr lang="es-CL" sz="1900" b="1" i="1" u="none" strike="noStrike" cap="none">
                <a:solidFill>
                  <a:schemeClr val="dk1"/>
                </a:solidFill>
                <a:latin typeface="Cabin"/>
                <a:ea typeface="Cabin"/>
                <a:cs typeface="Cabin"/>
                <a:sym typeface="Cabin"/>
              </a:rPr>
              <a:t>NO se valida la hipótesis</a:t>
            </a:r>
            <a:r>
              <a:rPr lang="es-CL" sz="1900" b="0" i="1" u="none" strike="noStrike" cap="none">
                <a:solidFill>
                  <a:schemeClr val="dk1"/>
                </a:solidFill>
                <a:latin typeface="Cabin"/>
                <a:ea typeface="Cabin"/>
                <a:cs typeface="Cabin"/>
                <a:sym typeface="Cabin"/>
              </a:rPr>
              <a:t> ya que solamente el 50% de los estudiantes que tienen clases en el primer bloque de la mañana no desayunan.</a:t>
            </a:r>
            <a:endParaRPr sz="1200" b="0" i="0" u="none" strike="noStrike" cap="none">
              <a:solidFill>
                <a:srgbClr val="000000"/>
              </a:solidFill>
              <a:latin typeface="Cabin"/>
              <a:ea typeface="Cabin"/>
              <a:cs typeface="Cabin"/>
              <a:sym typeface="Cabin"/>
            </a:endParaRPr>
          </a:p>
        </p:txBody>
      </p:sp>
      <p:sp>
        <p:nvSpPr>
          <p:cNvPr id="1481" name="Google Shape;1481;g2695f1d8b7d_0_352"/>
          <p:cNvSpPr/>
          <p:nvPr/>
        </p:nvSpPr>
        <p:spPr>
          <a:xfrm>
            <a:off x="2633293" y="3158040"/>
            <a:ext cx="4791300" cy="1846200"/>
          </a:xfrm>
          <a:prstGeom prst="ellipse">
            <a:avLst/>
          </a:prstGeom>
          <a:solidFill>
            <a:srgbClr val="92D050"/>
          </a:solidFill>
          <a:ln w="25400" cap="flat" cmpd="sng">
            <a:solidFill>
              <a:schemeClr val="dk1"/>
            </a:solidFill>
            <a:prstDash val="solid"/>
            <a:round/>
            <a:headEnd type="none" w="sm" len="sm"/>
            <a:tailEnd type="none" w="sm" len="sm"/>
          </a:ln>
        </p:spPr>
        <p:txBody>
          <a:bodyPr spcFirstLastPara="1" wrap="square" lIns="101350" tIns="50650" rIns="101350" bIns="506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s-CL" sz="2200" b="1" i="0" u="none" strike="noStrike" cap="none">
                <a:solidFill>
                  <a:schemeClr val="dk1"/>
                </a:solidFill>
                <a:latin typeface="Cabin"/>
                <a:ea typeface="Cabin"/>
                <a:cs typeface="Cabin"/>
                <a:sym typeface="Cabin"/>
              </a:rPr>
              <a:t>¿Qué otro experimento podríamos probar? </a:t>
            </a:r>
            <a:endParaRPr sz="1600" b="0" i="0" u="none" strike="noStrike" cap="none">
              <a:solidFill>
                <a:schemeClr val="dk1"/>
              </a:solidFill>
              <a:latin typeface="Arial"/>
              <a:ea typeface="Arial"/>
              <a:cs typeface="Arial"/>
              <a:sym typeface="Arial"/>
            </a:endParaRPr>
          </a:p>
        </p:txBody>
      </p:sp>
      <p:pic>
        <p:nvPicPr>
          <p:cNvPr id="1482" name="Google Shape;1482;g2695f1d8b7d_0_352"/>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g2695f1d8b7d_0_368"/>
          <p:cNvSpPr txBox="1"/>
          <p:nvPr/>
        </p:nvSpPr>
        <p:spPr>
          <a:xfrm>
            <a:off x="188572" y="4788010"/>
            <a:ext cx="9736800" cy="6615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es-CL" sz="4200" b="0" i="0" u="none" strike="noStrike" cap="none">
                <a:solidFill>
                  <a:srgbClr val="000000"/>
                </a:solidFill>
                <a:latin typeface="Arvo"/>
                <a:ea typeface="Arvo"/>
                <a:cs typeface="Arvo"/>
                <a:sym typeface="Arvo"/>
              </a:rPr>
              <a:t>ACTIVIDAD</a:t>
            </a:r>
            <a:endParaRPr sz="4200" b="1" i="0" u="none" strike="noStrike" cap="none">
              <a:solidFill>
                <a:srgbClr val="000000"/>
              </a:solidFill>
              <a:latin typeface="Arvo"/>
              <a:ea typeface="Arvo"/>
              <a:cs typeface="Arvo"/>
              <a:sym typeface="Arvo"/>
            </a:endParaRPr>
          </a:p>
        </p:txBody>
      </p:sp>
      <p:sp>
        <p:nvSpPr>
          <p:cNvPr id="1488" name="Google Shape;1488;g2695f1d8b7d_0_368"/>
          <p:cNvSpPr txBox="1"/>
          <p:nvPr/>
        </p:nvSpPr>
        <p:spPr>
          <a:xfrm>
            <a:off x="2521461" y="5245140"/>
            <a:ext cx="5650200" cy="5280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s-CL" sz="2100" b="1" i="0" u="none" strike="noStrike" cap="none">
                <a:solidFill>
                  <a:srgbClr val="7F7F7F"/>
                </a:solidFill>
                <a:latin typeface="Cabin"/>
                <a:ea typeface="Cabin"/>
                <a:cs typeface="Cabin"/>
                <a:sym typeface="Cabin"/>
              </a:rPr>
              <a:t>PRÁCTICA DE LA EXPERIMENTACIÓN</a:t>
            </a:r>
            <a:endParaRPr sz="1600" b="0" i="0" u="none" strike="noStrike" cap="none">
              <a:solidFill>
                <a:srgbClr val="000000"/>
              </a:solidFill>
              <a:latin typeface="Arial"/>
              <a:ea typeface="Arial"/>
              <a:cs typeface="Arial"/>
              <a:sym typeface="Arial"/>
            </a:endParaRPr>
          </a:p>
        </p:txBody>
      </p:sp>
      <p:pic>
        <p:nvPicPr>
          <p:cNvPr id="1489" name="Google Shape;1489;g2695f1d8b7d_0_368"/>
          <p:cNvPicPr preferRelativeResize="0"/>
          <p:nvPr/>
        </p:nvPicPr>
        <p:blipFill rotWithShape="1">
          <a:blip r:embed="rId3">
            <a:alphaModFix/>
          </a:blip>
          <a:srcRect/>
          <a:stretch/>
        </p:blipFill>
        <p:spPr>
          <a:xfrm>
            <a:off x="3839271" y="1752052"/>
            <a:ext cx="2640120" cy="2609419"/>
          </a:xfrm>
          <a:prstGeom prst="rect">
            <a:avLst/>
          </a:prstGeom>
          <a:noFill/>
          <a:ln>
            <a:noFill/>
          </a:ln>
        </p:spPr>
      </p:pic>
      <p:pic>
        <p:nvPicPr>
          <p:cNvPr id="1490" name="Google Shape;1490;g2695f1d8b7d_0_368"/>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g2695f1d8b7d_0_374"/>
          <p:cNvSpPr/>
          <p:nvPr/>
        </p:nvSpPr>
        <p:spPr>
          <a:xfrm>
            <a:off x="532956" y="2619408"/>
            <a:ext cx="90519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CL" sz="2400" b="1" i="0" u="none" strike="noStrike" cap="none">
                <a:solidFill>
                  <a:schemeClr val="dk1"/>
                </a:solidFill>
                <a:latin typeface="Cabin"/>
                <a:ea typeface="Cabin"/>
                <a:cs typeface="Cabin"/>
                <a:sym typeface="Cabin"/>
              </a:rPr>
              <a:t>Instrucciones:</a:t>
            </a:r>
            <a:endParaRPr sz="24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bin"/>
              <a:ea typeface="Cabin"/>
              <a:cs typeface="Cabin"/>
              <a:sym typeface="Cabin"/>
            </a:endParaRPr>
          </a:p>
          <a:p>
            <a:pPr marL="508000" marR="0" lvl="0" indent="-393700" algn="l" rtl="0">
              <a:lnSpc>
                <a:spcPct val="100000"/>
              </a:lnSpc>
              <a:spcBef>
                <a:spcPts val="0"/>
              </a:spcBef>
              <a:spcAft>
                <a:spcPts val="0"/>
              </a:spcAft>
              <a:buClr>
                <a:schemeClr val="dk1"/>
              </a:buClr>
              <a:buSzPts val="2200"/>
              <a:buFont typeface="Cabin"/>
              <a:buAutoNum type="arabicPeriod"/>
            </a:pPr>
            <a:r>
              <a:rPr lang="es-CL" sz="2200" b="0" i="0" u="none" strike="noStrike" cap="none">
                <a:solidFill>
                  <a:schemeClr val="dk1"/>
                </a:solidFill>
                <a:latin typeface="Cabin"/>
                <a:ea typeface="Cabin"/>
                <a:cs typeface="Cabin"/>
                <a:sym typeface="Cabin"/>
              </a:rPr>
              <a:t>Conversar con su equipo sobre la hipótesis y plantear el experimento y métricas. </a:t>
            </a:r>
            <a:endParaRPr sz="2200" b="0" i="0" u="none" strike="noStrike" cap="none">
              <a:solidFill>
                <a:schemeClr val="dk1"/>
              </a:solidFill>
              <a:latin typeface="Cabin"/>
              <a:ea typeface="Cabin"/>
              <a:cs typeface="Cabin"/>
              <a:sym typeface="Cabin"/>
            </a:endParaRPr>
          </a:p>
          <a:p>
            <a:pPr marL="50800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bin"/>
              <a:ea typeface="Cabin"/>
              <a:cs typeface="Cabin"/>
              <a:sym typeface="Cabin"/>
            </a:endParaRPr>
          </a:p>
          <a:p>
            <a:pPr marL="508000" marR="0" lvl="0" indent="-393700" algn="l" rtl="0">
              <a:lnSpc>
                <a:spcPct val="100000"/>
              </a:lnSpc>
              <a:spcBef>
                <a:spcPts val="0"/>
              </a:spcBef>
              <a:spcAft>
                <a:spcPts val="0"/>
              </a:spcAft>
              <a:buClr>
                <a:schemeClr val="dk1"/>
              </a:buClr>
              <a:buSzPts val="2200"/>
              <a:buFont typeface="Cabin"/>
              <a:buAutoNum type="arabicPeriod"/>
            </a:pPr>
            <a:r>
              <a:rPr lang="es-CL" sz="2200" b="0" i="0" u="none" strike="noStrike" cap="none">
                <a:solidFill>
                  <a:schemeClr val="dk1"/>
                </a:solidFill>
                <a:latin typeface="Cabin"/>
                <a:ea typeface="Cabin"/>
                <a:cs typeface="Cabin"/>
                <a:sym typeface="Cabin"/>
              </a:rPr>
              <a:t>Deberán validar la siguiente hipótesis </a:t>
            </a:r>
            <a:r>
              <a:rPr lang="es-CL" sz="2200" b="1" i="0" u="none" strike="noStrike" cap="none">
                <a:solidFill>
                  <a:schemeClr val="dk1"/>
                </a:solidFill>
                <a:latin typeface="Cabin"/>
                <a:ea typeface="Cabin"/>
                <a:cs typeface="Cabin"/>
                <a:sym typeface="Cabin"/>
              </a:rPr>
              <a:t>“Un avión de papel puede volar cargando 3 monedas de $100”.</a:t>
            </a:r>
            <a:r>
              <a:rPr lang="es-CL" sz="2200" b="0" i="0" u="none" strike="noStrike" cap="none">
                <a:solidFill>
                  <a:schemeClr val="dk1"/>
                </a:solidFill>
                <a:latin typeface="Cabin"/>
                <a:ea typeface="Cabin"/>
                <a:cs typeface="Cabin"/>
                <a:sym typeface="Cabin"/>
              </a:rPr>
              <a:t> Para ello, deberán plantear un experimento y una métrica y comprobarlo de manera real. </a:t>
            </a:r>
            <a:endParaRPr sz="2200" b="0" i="0" u="none" strike="noStrike" cap="none">
              <a:solidFill>
                <a:schemeClr val="dk1"/>
              </a:solidFill>
              <a:latin typeface="Cabin"/>
              <a:ea typeface="Cabin"/>
              <a:cs typeface="Cabin"/>
              <a:sym typeface="Cabin"/>
            </a:endParaRPr>
          </a:p>
          <a:p>
            <a:pPr marL="50800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bin"/>
              <a:ea typeface="Cabin"/>
              <a:cs typeface="Cabin"/>
              <a:sym typeface="Cabin"/>
            </a:endParaRPr>
          </a:p>
          <a:p>
            <a:pPr marL="508000" marR="0" lvl="0" indent="-393700" algn="l" rtl="0">
              <a:lnSpc>
                <a:spcPct val="100000"/>
              </a:lnSpc>
              <a:spcBef>
                <a:spcPts val="0"/>
              </a:spcBef>
              <a:spcAft>
                <a:spcPts val="0"/>
              </a:spcAft>
              <a:buClr>
                <a:schemeClr val="dk1"/>
              </a:buClr>
              <a:buSzPts val="2200"/>
              <a:buFont typeface="Cabin"/>
              <a:buAutoNum type="arabicPeriod"/>
            </a:pPr>
            <a:r>
              <a:rPr lang="es-CL" sz="2200" b="0" i="0" u="none" strike="noStrike" cap="none">
                <a:solidFill>
                  <a:schemeClr val="dk1"/>
                </a:solidFill>
                <a:latin typeface="Cabin"/>
                <a:ea typeface="Cabin"/>
                <a:cs typeface="Cabin"/>
                <a:sym typeface="Cabin"/>
              </a:rPr>
              <a:t>Cuentan con 15 minutos para realizar el experimento y comprobar la hipótesis. Tendrán que lanzarlo un mínimo de 5 veces y podrán realizar una conclusión general. </a:t>
            </a:r>
            <a:endParaRPr sz="2200" b="0" i="0" u="none" strike="noStrike" cap="none">
              <a:solidFill>
                <a:schemeClr val="dk1"/>
              </a:solidFill>
              <a:latin typeface="Cabin"/>
              <a:ea typeface="Cabin"/>
              <a:cs typeface="Cabin"/>
              <a:sym typeface="Cabin"/>
            </a:endParaRPr>
          </a:p>
          <a:p>
            <a:pPr marL="50800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dk1"/>
              </a:solidFill>
              <a:latin typeface="Cabin"/>
              <a:ea typeface="Cabin"/>
              <a:cs typeface="Cabin"/>
              <a:sym typeface="Cabin"/>
            </a:endParaRPr>
          </a:p>
          <a:p>
            <a:pPr marL="508000" marR="0" lvl="0" indent="-393700" algn="l" rtl="0">
              <a:lnSpc>
                <a:spcPct val="100000"/>
              </a:lnSpc>
              <a:spcBef>
                <a:spcPts val="0"/>
              </a:spcBef>
              <a:spcAft>
                <a:spcPts val="0"/>
              </a:spcAft>
              <a:buClr>
                <a:schemeClr val="dk1"/>
              </a:buClr>
              <a:buSzPts val="2200"/>
              <a:buFont typeface="Cabin"/>
              <a:buAutoNum type="arabicPeriod"/>
            </a:pPr>
            <a:r>
              <a:rPr lang="es-CL" sz="2200" b="0" i="0" u="none" strike="noStrike" cap="none">
                <a:solidFill>
                  <a:schemeClr val="dk1"/>
                </a:solidFill>
                <a:latin typeface="Cabin"/>
                <a:ea typeface="Cabin"/>
                <a:cs typeface="Cabin"/>
                <a:sym typeface="Cabin"/>
              </a:rPr>
              <a:t>Determinar resultados y conclusiones. </a:t>
            </a:r>
            <a:endParaRPr sz="22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p:txBody>
      </p:sp>
      <p:sp>
        <p:nvSpPr>
          <p:cNvPr id="1496" name="Google Shape;1496;g2695f1d8b7d_0_374"/>
          <p:cNvSpPr txBox="1"/>
          <p:nvPr/>
        </p:nvSpPr>
        <p:spPr>
          <a:xfrm>
            <a:off x="390772" y="2179660"/>
            <a:ext cx="9051900" cy="521400"/>
          </a:xfrm>
          <a:prstGeom prst="rect">
            <a:avLst/>
          </a:prstGeom>
          <a:noFill/>
          <a:ln>
            <a:noFill/>
          </a:ln>
        </p:spPr>
        <p:txBody>
          <a:bodyPr spcFirstLastPara="1" wrap="square" lIns="101350" tIns="101350" rIns="101350" bIns="101350" anchor="t" anchorCtr="0">
            <a:noAutofit/>
          </a:bodyPr>
          <a:lstStyle/>
          <a:p>
            <a:pPr marL="508000" marR="0" lvl="0" indent="-381000" algn="l" rtl="0">
              <a:lnSpc>
                <a:spcPct val="100000"/>
              </a:lnSpc>
              <a:spcBef>
                <a:spcPts val="0"/>
              </a:spcBef>
              <a:spcAft>
                <a:spcPts val="0"/>
              </a:spcAft>
              <a:buClr>
                <a:schemeClr val="dk2"/>
              </a:buClr>
              <a:buSzPts val="3100"/>
              <a:buFont typeface="Arial"/>
              <a:buNone/>
            </a:pPr>
            <a:r>
              <a:rPr lang="es-CL" sz="2200" b="1" i="0" u="none" strike="noStrike" cap="none">
                <a:solidFill>
                  <a:schemeClr val="dk1"/>
                </a:solidFill>
                <a:latin typeface="Arvo"/>
                <a:ea typeface="Arvo"/>
                <a:cs typeface="Arvo"/>
                <a:sym typeface="Arvo"/>
              </a:rPr>
              <a:t>RETO IDENTIFICANDO OPORTUNIDADES</a:t>
            </a:r>
            <a:endParaRPr sz="1600" b="0" i="0" u="none" strike="noStrike" cap="none">
              <a:solidFill>
                <a:srgbClr val="000000"/>
              </a:solidFill>
              <a:latin typeface="Arvo"/>
              <a:ea typeface="Arvo"/>
              <a:cs typeface="Arvo"/>
              <a:sym typeface="Arvo"/>
            </a:endParaRPr>
          </a:p>
          <a:p>
            <a:pPr marL="508000" marR="0" lvl="0" indent="-381000" algn="l" rtl="0">
              <a:lnSpc>
                <a:spcPct val="100000"/>
              </a:lnSpc>
              <a:spcBef>
                <a:spcPts val="0"/>
              </a:spcBef>
              <a:spcAft>
                <a:spcPts val="0"/>
              </a:spcAft>
              <a:buClr>
                <a:schemeClr val="dk2"/>
              </a:buClr>
              <a:buSzPts val="3100"/>
              <a:buFont typeface="Arial"/>
              <a:buNone/>
            </a:pPr>
            <a:endParaRPr sz="2200" b="0" i="0" u="none" strike="noStrike" cap="none">
              <a:solidFill>
                <a:schemeClr val="dk1"/>
              </a:solidFill>
              <a:latin typeface="Arvo"/>
              <a:ea typeface="Arvo"/>
              <a:cs typeface="Arvo"/>
              <a:sym typeface="Arvo"/>
            </a:endParaRPr>
          </a:p>
        </p:txBody>
      </p:sp>
      <p:sp>
        <p:nvSpPr>
          <p:cNvPr id="1497" name="Google Shape;1497;g2695f1d8b7d_0_374"/>
          <p:cNvSpPr txBox="1"/>
          <p:nvPr/>
        </p:nvSpPr>
        <p:spPr>
          <a:xfrm>
            <a:off x="114538" y="1260406"/>
            <a:ext cx="8199000" cy="10722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000000"/>
                </a:solidFill>
                <a:latin typeface="Arvo"/>
                <a:ea typeface="Arvo"/>
                <a:cs typeface="Arvo"/>
                <a:sym typeface="Arvo"/>
              </a:rPr>
              <a:t>ACTIVIDAD Nº6</a:t>
            </a:r>
            <a:endParaRPr sz="1600" b="0" i="0" u="none" strike="noStrike" cap="none">
              <a:solidFill>
                <a:srgbClr val="000000"/>
              </a:solidFill>
              <a:latin typeface="Arvo"/>
              <a:ea typeface="Arvo"/>
              <a:cs typeface="Arvo"/>
              <a:sym typeface="Arvo"/>
            </a:endParaRPr>
          </a:p>
        </p:txBody>
      </p:sp>
      <p:sp>
        <p:nvSpPr>
          <p:cNvPr id="1498" name="Google Shape;1498;g2695f1d8b7d_0_374"/>
          <p:cNvSpPr txBox="1"/>
          <p:nvPr/>
        </p:nvSpPr>
        <p:spPr>
          <a:xfrm>
            <a:off x="114538" y="1690884"/>
            <a:ext cx="8199000" cy="4746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rgbClr val="595959"/>
              </a:buClr>
              <a:buSzPts val="3100"/>
              <a:buFont typeface="Arial"/>
              <a:buNone/>
            </a:pPr>
            <a:r>
              <a:rPr lang="es-CL" sz="2400" b="1" i="0" u="none" strike="noStrike" cap="none">
                <a:solidFill>
                  <a:srgbClr val="9B9B9B"/>
                </a:solidFill>
                <a:latin typeface="Arvo"/>
                <a:ea typeface="Arvo"/>
                <a:cs typeface="Arvo"/>
                <a:sym typeface="Arvo"/>
              </a:rPr>
              <a:t>PRÁCTICA DE LA EXPERIMENTACIÓN</a:t>
            </a:r>
            <a:endParaRPr sz="1600" b="0" i="0" u="none" strike="noStrike" cap="none">
              <a:solidFill>
                <a:srgbClr val="9B9B9B"/>
              </a:solidFill>
              <a:latin typeface="Arvo"/>
              <a:ea typeface="Arvo"/>
              <a:cs typeface="Arvo"/>
              <a:sym typeface="Arvo"/>
            </a:endParaRPr>
          </a:p>
        </p:txBody>
      </p:sp>
      <p:pic>
        <p:nvPicPr>
          <p:cNvPr id="1499" name="Google Shape;1499;g2695f1d8b7d_0_374"/>
          <p:cNvPicPr preferRelativeResize="0"/>
          <p:nvPr/>
        </p:nvPicPr>
        <p:blipFill>
          <a:blip r:embed="rId3">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g2695f1d8b7d_0_381"/>
          <p:cNvSpPr txBox="1"/>
          <p:nvPr/>
        </p:nvSpPr>
        <p:spPr>
          <a:xfrm>
            <a:off x="114538" y="117406"/>
            <a:ext cx="8199000" cy="10722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000000"/>
                </a:solidFill>
                <a:latin typeface="Arvo"/>
                <a:ea typeface="Arvo"/>
                <a:cs typeface="Arvo"/>
                <a:sym typeface="Arvo"/>
              </a:rPr>
              <a:t>ACTIVIDAD Nº6</a:t>
            </a:r>
            <a:endParaRPr sz="1600" b="0" i="0" u="none" strike="noStrike" cap="none">
              <a:solidFill>
                <a:srgbClr val="000000"/>
              </a:solidFill>
              <a:latin typeface="Arvo"/>
              <a:ea typeface="Arvo"/>
              <a:cs typeface="Arvo"/>
              <a:sym typeface="Arvo"/>
            </a:endParaRPr>
          </a:p>
        </p:txBody>
      </p:sp>
      <p:sp>
        <p:nvSpPr>
          <p:cNvPr id="1505" name="Google Shape;1505;g2695f1d8b7d_0_381"/>
          <p:cNvSpPr txBox="1"/>
          <p:nvPr/>
        </p:nvSpPr>
        <p:spPr>
          <a:xfrm>
            <a:off x="114538" y="547884"/>
            <a:ext cx="8199000" cy="4746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rgbClr val="595959"/>
              </a:buClr>
              <a:buSzPts val="3100"/>
              <a:buFont typeface="Arial"/>
              <a:buNone/>
            </a:pPr>
            <a:r>
              <a:rPr lang="es-CL" sz="2400" b="1" i="0" u="none" strike="noStrike" cap="none">
                <a:solidFill>
                  <a:srgbClr val="9B9B9B"/>
                </a:solidFill>
                <a:latin typeface="Arvo"/>
                <a:ea typeface="Arvo"/>
                <a:cs typeface="Arvo"/>
                <a:sym typeface="Arvo"/>
              </a:rPr>
              <a:t>PRÁCTICA DE LA EXPERIMENTACIÓN</a:t>
            </a:r>
            <a:endParaRPr sz="1600" b="0" i="0" u="none" strike="noStrike" cap="none">
              <a:solidFill>
                <a:srgbClr val="9B9B9B"/>
              </a:solidFill>
              <a:latin typeface="Arvo"/>
              <a:ea typeface="Arvo"/>
              <a:cs typeface="Arvo"/>
              <a:sym typeface="Arvo"/>
            </a:endParaRPr>
          </a:p>
        </p:txBody>
      </p:sp>
      <p:sp>
        <p:nvSpPr>
          <p:cNvPr id="1506" name="Google Shape;1506;g2695f1d8b7d_0_381"/>
          <p:cNvSpPr txBox="1"/>
          <p:nvPr/>
        </p:nvSpPr>
        <p:spPr>
          <a:xfrm>
            <a:off x="168663" y="1242683"/>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HIPÓTESIS </a:t>
            </a:r>
            <a:r>
              <a:rPr lang="es-CL" sz="1600" b="0" i="1" u="none" strike="noStrike" cap="none">
                <a:solidFill>
                  <a:srgbClr val="000000"/>
                </a:solidFill>
                <a:latin typeface="Cabin"/>
                <a:ea typeface="Cabin"/>
                <a:cs typeface="Cabin"/>
                <a:sym typeface="Cabin"/>
              </a:rPr>
              <a:t>(creemos que…)</a:t>
            </a:r>
            <a:endParaRPr sz="1600" b="0" i="1" u="none" strike="noStrike" cap="none">
              <a:solidFill>
                <a:srgbClr val="000000"/>
              </a:solidFill>
              <a:latin typeface="Cabin"/>
              <a:ea typeface="Cabin"/>
              <a:cs typeface="Cabin"/>
              <a:sym typeface="Cabin"/>
            </a:endParaRPr>
          </a:p>
        </p:txBody>
      </p:sp>
      <p:sp>
        <p:nvSpPr>
          <p:cNvPr id="1507" name="Google Shape;1507;g2695f1d8b7d_0_381"/>
          <p:cNvSpPr/>
          <p:nvPr/>
        </p:nvSpPr>
        <p:spPr>
          <a:xfrm>
            <a:off x="271310" y="1602287"/>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6000"/>
              </a:lnSpc>
              <a:spcBef>
                <a:spcPts val="0"/>
              </a:spcBef>
              <a:spcAft>
                <a:spcPts val="0"/>
              </a:spcAft>
              <a:buClr>
                <a:srgbClr val="000000"/>
              </a:buClr>
              <a:buSzPts val="2200"/>
              <a:buFont typeface="Arial"/>
              <a:buNone/>
            </a:pPr>
            <a:r>
              <a:rPr lang="es-CL" sz="2200" b="0" i="1" u="none" strike="noStrike" cap="none">
                <a:solidFill>
                  <a:schemeClr val="dk1"/>
                </a:solidFill>
                <a:latin typeface="Cabin"/>
                <a:ea typeface="Cabin"/>
                <a:cs typeface="Cabin"/>
                <a:sym typeface="Cabin"/>
              </a:rPr>
              <a:t>Un avión de papel puede volar cargando tres monedas de $100. </a:t>
            </a:r>
            <a:endParaRPr sz="1200" b="0" i="1" u="none" strike="noStrike" cap="none">
              <a:solidFill>
                <a:srgbClr val="000000"/>
              </a:solidFill>
              <a:latin typeface="Cabin"/>
              <a:ea typeface="Cabin"/>
              <a:cs typeface="Cabin"/>
              <a:sym typeface="Cabin"/>
            </a:endParaRPr>
          </a:p>
        </p:txBody>
      </p:sp>
      <p:sp>
        <p:nvSpPr>
          <p:cNvPr id="1508" name="Google Shape;1508;g2695f1d8b7d_0_381"/>
          <p:cNvSpPr txBox="1"/>
          <p:nvPr/>
        </p:nvSpPr>
        <p:spPr>
          <a:xfrm>
            <a:off x="168663" y="2524839"/>
            <a:ext cx="56388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DISEÑO DEL EXPERIMENTO</a:t>
            </a:r>
            <a:r>
              <a:rPr lang="es-CL" sz="1600" b="0" i="1" u="none" strike="noStrike" cap="none">
                <a:solidFill>
                  <a:srgbClr val="000000"/>
                </a:solidFill>
                <a:latin typeface="Cabin"/>
                <a:ea typeface="Cabin"/>
                <a:cs typeface="Cabin"/>
                <a:sym typeface="Cabin"/>
              </a:rPr>
              <a:t> (Para verificarlo haremos…)</a:t>
            </a:r>
            <a:endParaRPr sz="1600" b="0" i="1" u="none" strike="noStrike" cap="none">
              <a:solidFill>
                <a:srgbClr val="000000"/>
              </a:solidFill>
              <a:latin typeface="Cabin"/>
              <a:ea typeface="Cabin"/>
              <a:cs typeface="Cabin"/>
              <a:sym typeface="Cabin"/>
            </a:endParaRPr>
          </a:p>
        </p:txBody>
      </p:sp>
      <p:sp>
        <p:nvSpPr>
          <p:cNvPr id="1509" name="Google Shape;1509;g2695f1d8b7d_0_381"/>
          <p:cNvSpPr/>
          <p:nvPr/>
        </p:nvSpPr>
        <p:spPr>
          <a:xfrm>
            <a:off x="271310" y="2884434"/>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600" b="0" i="0" u="none" strike="noStrike" cap="none">
                <a:solidFill>
                  <a:srgbClr val="000000"/>
                </a:solidFill>
                <a:latin typeface="Cabin"/>
                <a:ea typeface="Cabin"/>
                <a:cs typeface="Cabin"/>
                <a:sym typeface="Cabin"/>
              </a:rPr>
              <a:t>¿Cómo construiremos el avión? ¿En qué lugar lo lanzaremos? ¿Qué tipo de monedas usaremos? ¿Cuánta distancia debe volar (mínimo 3 metros)? ¿Cuántas veces lo lanzaremos (mínimo 5 veces)?</a:t>
            </a:r>
            <a:endParaRPr sz="1600" b="0" i="0" u="none" strike="noStrike" cap="none">
              <a:solidFill>
                <a:srgbClr val="000000"/>
              </a:solidFill>
              <a:latin typeface="Cabin"/>
              <a:ea typeface="Cabin"/>
              <a:cs typeface="Cabin"/>
              <a:sym typeface="Cabin"/>
            </a:endParaRPr>
          </a:p>
        </p:txBody>
      </p:sp>
      <p:sp>
        <p:nvSpPr>
          <p:cNvPr id="1510" name="Google Shape;1510;g2695f1d8b7d_0_381"/>
          <p:cNvSpPr txBox="1"/>
          <p:nvPr/>
        </p:nvSpPr>
        <p:spPr>
          <a:xfrm>
            <a:off x="168663" y="3806967"/>
            <a:ext cx="44181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MÉTRICA </a:t>
            </a:r>
            <a:r>
              <a:rPr lang="es-CL" sz="1600" b="0" i="1" u="none" strike="noStrike" cap="none">
                <a:solidFill>
                  <a:srgbClr val="000000"/>
                </a:solidFill>
                <a:latin typeface="Cabin"/>
                <a:ea typeface="Cabin"/>
                <a:cs typeface="Cabin"/>
                <a:sym typeface="Cabin"/>
              </a:rPr>
              <a:t>(lo que esperamos que ocurra es…)</a:t>
            </a:r>
            <a:endParaRPr sz="1600" b="0" i="1" u="none" strike="noStrike" cap="none">
              <a:solidFill>
                <a:srgbClr val="000000"/>
              </a:solidFill>
              <a:latin typeface="Cabin"/>
              <a:ea typeface="Cabin"/>
              <a:cs typeface="Cabin"/>
              <a:sym typeface="Cabin"/>
            </a:endParaRPr>
          </a:p>
        </p:txBody>
      </p:sp>
      <p:sp>
        <p:nvSpPr>
          <p:cNvPr id="1511" name="Google Shape;1511;g2695f1d8b7d_0_381"/>
          <p:cNvSpPr/>
          <p:nvPr/>
        </p:nvSpPr>
        <p:spPr>
          <a:xfrm>
            <a:off x="271310" y="4166581"/>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CL" sz="1600" b="0" i="0" u="none" strike="noStrike" cap="none">
                <a:solidFill>
                  <a:srgbClr val="000000"/>
                </a:solidFill>
                <a:latin typeface="Cabin"/>
                <a:ea typeface="Cabin"/>
                <a:cs typeface="Cabin"/>
                <a:sym typeface="Cabin"/>
              </a:rPr>
              <a:t>¿Cuántas veces volará sin que se caigan las monedas?</a:t>
            </a:r>
            <a:endParaRPr sz="1600" b="0" i="0" u="none" strike="noStrike" cap="none">
              <a:solidFill>
                <a:srgbClr val="000000"/>
              </a:solidFill>
              <a:latin typeface="Cabin"/>
              <a:ea typeface="Cabin"/>
              <a:cs typeface="Cabin"/>
              <a:sym typeface="Cabin"/>
            </a:endParaRPr>
          </a:p>
        </p:txBody>
      </p:sp>
      <p:sp>
        <p:nvSpPr>
          <p:cNvPr id="1512" name="Google Shape;1512;g2695f1d8b7d_0_381"/>
          <p:cNvSpPr txBox="1"/>
          <p:nvPr/>
        </p:nvSpPr>
        <p:spPr>
          <a:xfrm>
            <a:off x="168663" y="5089123"/>
            <a:ext cx="46830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RESULTADO</a:t>
            </a:r>
            <a:r>
              <a:rPr lang="es-CL" sz="1600" b="0" i="1" u="none" strike="noStrike" cap="none">
                <a:solidFill>
                  <a:srgbClr val="000000"/>
                </a:solidFill>
                <a:latin typeface="Cabin"/>
                <a:ea typeface="Cabin"/>
                <a:cs typeface="Cabin"/>
                <a:sym typeface="Cabin"/>
              </a:rPr>
              <a:t> se valida o no lo que creíamos…)</a:t>
            </a:r>
            <a:endParaRPr sz="1600" b="0" i="1" u="none" strike="noStrike" cap="none">
              <a:solidFill>
                <a:srgbClr val="000000"/>
              </a:solidFill>
              <a:latin typeface="Cabin"/>
              <a:ea typeface="Cabin"/>
              <a:cs typeface="Cabin"/>
              <a:sym typeface="Cabin"/>
            </a:endParaRPr>
          </a:p>
        </p:txBody>
      </p:sp>
      <p:sp>
        <p:nvSpPr>
          <p:cNvPr id="1513" name="Google Shape;1513;g2695f1d8b7d_0_381"/>
          <p:cNvSpPr/>
          <p:nvPr/>
        </p:nvSpPr>
        <p:spPr>
          <a:xfrm>
            <a:off x="271310" y="5448728"/>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Cabin"/>
                <a:ea typeface="Cabin"/>
                <a:cs typeface="Cabin"/>
                <a:sym typeface="Cabin"/>
              </a:rPr>
              <a:t>¿Cuántas veces voló sin que se caigan las monedas? ¿Se válida o rechaza la hipótesis?</a:t>
            </a:r>
            <a:endParaRPr sz="1600" b="0" i="0" u="none" strike="noStrike" cap="none">
              <a:solidFill>
                <a:srgbClr val="000000"/>
              </a:solidFill>
              <a:latin typeface="Arial"/>
              <a:ea typeface="Arial"/>
              <a:cs typeface="Arial"/>
              <a:sym typeface="Arial"/>
            </a:endParaRPr>
          </a:p>
        </p:txBody>
      </p:sp>
      <p:sp>
        <p:nvSpPr>
          <p:cNvPr id="1514" name="Google Shape;1514;g2695f1d8b7d_0_381"/>
          <p:cNvSpPr txBox="1"/>
          <p:nvPr/>
        </p:nvSpPr>
        <p:spPr>
          <a:xfrm>
            <a:off x="168663" y="6371269"/>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CONCLUSIONES</a:t>
            </a:r>
            <a:r>
              <a:rPr lang="es-CL" sz="1600" b="0" i="1" u="none" strike="noStrike" cap="none">
                <a:solidFill>
                  <a:srgbClr val="000000"/>
                </a:solidFill>
                <a:latin typeface="Cabin"/>
                <a:ea typeface="Cabin"/>
                <a:cs typeface="Cabin"/>
                <a:sym typeface="Cabin"/>
              </a:rPr>
              <a:t> (lo que aprendimos fue…)</a:t>
            </a:r>
            <a:endParaRPr sz="1600" b="0" i="1" u="none" strike="noStrike" cap="none">
              <a:solidFill>
                <a:srgbClr val="000000"/>
              </a:solidFill>
              <a:latin typeface="Cabin"/>
              <a:ea typeface="Cabin"/>
              <a:cs typeface="Cabin"/>
              <a:sym typeface="Cabin"/>
            </a:endParaRPr>
          </a:p>
        </p:txBody>
      </p:sp>
      <p:sp>
        <p:nvSpPr>
          <p:cNvPr id="1515" name="Google Shape;1515;g2695f1d8b7d_0_381"/>
          <p:cNvSpPr/>
          <p:nvPr/>
        </p:nvSpPr>
        <p:spPr>
          <a:xfrm>
            <a:off x="271310" y="6730875"/>
            <a:ext cx="9558300" cy="824400"/>
          </a:xfrm>
          <a:prstGeom prst="rect">
            <a:avLst/>
          </a:prstGeom>
          <a:solidFill>
            <a:srgbClr val="DCFAC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Cabin"/>
                <a:ea typeface="Cabin"/>
                <a:cs typeface="Cabin"/>
                <a:sym typeface="Cabin"/>
              </a:rPr>
              <a:t>¿Qué aprendimos con este experimento?</a:t>
            </a:r>
            <a:endParaRPr sz="1600" b="0" i="0" u="none" strike="noStrike" cap="none">
              <a:solidFill>
                <a:srgbClr val="000000"/>
              </a:solidFill>
              <a:latin typeface="Cabin"/>
              <a:ea typeface="Cabin"/>
              <a:cs typeface="Cabin"/>
              <a:sym typeface="Cabi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g2695f1d8b7d_0_396"/>
          <p:cNvSpPr txBox="1"/>
          <p:nvPr/>
        </p:nvSpPr>
        <p:spPr>
          <a:xfrm>
            <a:off x="289106" y="1807466"/>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3900"/>
              <a:buFont typeface="Arial"/>
              <a:buNone/>
            </a:pPr>
            <a:r>
              <a:rPr lang="es-CL" sz="3900" b="1" i="0" u="none" strike="noStrike" cap="none">
                <a:solidFill>
                  <a:srgbClr val="9B9B9B"/>
                </a:solidFill>
                <a:latin typeface="Arvo"/>
                <a:ea typeface="Arvo"/>
                <a:cs typeface="Arvo"/>
                <a:sym typeface="Arvo"/>
              </a:rPr>
              <a:t>¿QUÉ ES EL </a:t>
            </a:r>
            <a:r>
              <a:rPr lang="es-CL" sz="3900" b="1" i="0" u="none" strike="noStrike" cap="none">
                <a:solidFill>
                  <a:srgbClr val="000000"/>
                </a:solidFill>
                <a:latin typeface="Arvo"/>
                <a:ea typeface="Arvo"/>
                <a:cs typeface="Arvo"/>
                <a:sym typeface="Arvo"/>
              </a:rPr>
              <a:t>FRACASO?</a:t>
            </a:r>
            <a:endParaRPr sz="3900" b="1" i="0" u="none" strike="noStrike" cap="none">
              <a:solidFill>
                <a:srgbClr val="000000"/>
              </a:solidFill>
              <a:latin typeface="Arvo"/>
              <a:ea typeface="Arvo"/>
              <a:cs typeface="Arvo"/>
              <a:sym typeface="Arvo"/>
            </a:endParaRPr>
          </a:p>
        </p:txBody>
      </p:sp>
      <p:sp>
        <p:nvSpPr>
          <p:cNvPr id="1521" name="Google Shape;1521;g2695f1d8b7d_0_396"/>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pic>
        <p:nvPicPr>
          <p:cNvPr id="1522" name="Google Shape;1522;g2695f1d8b7d_0_396"/>
          <p:cNvPicPr preferRelativeResize="0"/>
          <p:nvPr/>
        </p:nvPicPr>
        <p:blipFill rotWithShape="1">
          <a:blip r:embed="rId3">
            <a:alphaModFix/>
          </a:blip>
          <a:srcRect/>
          <a:stretch/>
        </p:blipFill>
        <p:spPr>
          <a:xfrm>
            <a:off x="6104416" y="3034685"/>
            <a:ext cx="3139683" cy="3216902"/>
          </a:xfrm>
          <a:prstGeom prst="rect">
            <a:avLst/>
          </a:prstGeom>
          <a:noFill/>
          <a:ln>
            <a:noFill/>
          </a:ln>
        </p:spPr>
      </p:pic>
      <p:pic>
        <p:nvPicPr>
          <p:cNvPr id="1523" name="Google Shape;1523;g2695f1d8b7d_0_396"/>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g2695f1d8b7d_0_402"/>
          <p:cNvSpPr txBox="1"/>
          <p:nvPr/>
        </p:nvSpPr>
        <p:spPr>
          <a:xfrm>
            <a:off x="289106" y="1807466"/>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3900"/>
              <a:buFont typeface="Arial"/>
              <a:buNone/>
            </a:pPr>
            <a:r>
              <a:rPr lang="es-CL" sz="3900" b="1" i="0" u="none" strike="noStrike" cap="none">
                <a:solidFill>
                  <a:srgbClr val="9B9B9B"/>
                </a:solidFill>
                <a:latin typeface="Arvo"/>
                <a:ea typeface="Arvo"/>
                <a:cs typeface="Arvo"/>
                <a:sym typeface="Arvo"/>
              </a:rPr>
              <a:t>¿QUÉ ES EL </a:t>
            </a:r>
            <a:r>
              <a:rPr lang="es-CL" sz="3900" b="1" i="0" u="none" strike="noStrike" cap="none">
                <a:solidFill>
                  <a:srgbClr val="000000"/>
                </a:solidFill>
                <a:latin typeface="Arvo"/>
                <a:ea typeface="Arvo"/>
                <a:cs typeface="Arvo"/>
                <a:sym typeface="Arvo"/>
              </a:rPr>
              <a:t>FRACASO?</a:t>
            </a:r>
            <a:endParaRPr sz="3900" b="1" i="0" u="none" strike="noStrike" cap="none">
              <a:solidFill>
                <a:srgbClr val="000000"/>
              </a:solidFill>
              <a:latin typeface="Arvo"/>
              <a:ea typeface="Arvo"/>
              <a:cs typeface="Arvo"/>
              <a:sym typeface="Arvo"/>
            </a:endParaRPr>
          </a:p>
        </p:txBody>
      </p:sp>
      <p:sp>
        <p:nvSpPr>
          <p:cNvPr id="1529" name="Google Shape;1529;g2695f1d8b7d_0_402"/>
          <p:cNvSpPr/>
          <p:nvPr/>
        </p:nvSpPr>
        <p:spPr>
          <a:xfrm>
            <a:off x="532956" y="1572406"/>
            <a:ext cx="9031800" cy="4495500"/>
          </a:xfrm>
          <a:prstGeom prst="rect">
            <a:avLst/>
          </a:prstGeom>
          <a:noFill/>
          <a:ln>
            <a:noFill/>
          </a:ln>
        </p:spPr>
        <p:txBody>
          <a:bodyPr spcFirstLastPara="1" wrap="square" lIns="101350" tIns="50650" rIns="101350" bIns="506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vo"/>
              <a:ea typeface="Arvo"/>
              <a:cs typeface="Arvo"/>
              <a:sym typeface="Ar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bin"/>
              <a:ea typeface="Cabin"/>
              <a:cs typeface="Cabin"/>
              <a:sym typeface="Cabin"/>
            </a:endParaRPr>
          </a:p>
        </p:txBody>
      </p:sp>
      <p:pic>
        <p:nvPicPr>
          <p:cNvPr id="1530" name="Google Shape;1530;g2695f1d8b7d_0_402"/>
          <p:cNvPicPr preferRelativeResize="0"/>
          <p:nvPr/>
        </p:nvPicPr>
        <p:blipFill rotWithShape="1">
          <a:blip r:embed="rId3">
            <a:alphaModFix/>
          </a:blip>
          <a:srcRect/>
          <a:stretch/>
        </p:blipFill>
        <p:spPr>
          <a:xfrm>
            <a:off x="6104416" y="3034685"/>
            <a:ext cx="3139683" cy="3216902"/>
          </a:xfrm>
          <a:prstGeom prst="rect">
            <a:avLst/>
          </a:prstGeom>
          <a:noFill/>
          <a:ln>
            <a:noFill/>
          </a:ln>
        </p:spPr>
      </p:pic>
      <p:sp>
        <p:nvSpPr>
          <p:cNvPr id="1531" name="Google Shape;1531;g2695f1d8b7d_0_402"/>
          <p:cNvSpPr txBox="1"/>
          <p:nvPr/>
        </p:nvSpPr>
        <p:spPr>
          <a:xfrm>
            <a:off x="379808" y="3643319"/>
            <a:ext cx="5271000" cy="2359800"/>
          </a:xfrm>
          <a:prstGeom prst="rect">
            <a:avLst/>
          </a:prstGeom>
          <a:noFill/>
          <a:ln>
            <a:noFill/>
          </a:ln>
        </p:spPr>
        <p:txBody>
          <a:bodyPr spcFirstLastPara="1" wrap="square" lIns="101350" tIns="101350" rIns="101350" bIns="101350" anchor="t" anchorCtr="0">
            <a:spAutoFit/>
          </a:bodyPr>
          <a:lstStyle/>
          <a:p>
            <a:pPr marL="0" marR="0" lvl="0" indent="0" algn="ctr" rtl="0">
              <a:lnSpc>
                <a:spcPct val="100000"/>
              </a:lnSpc>
              <a:spcBef>
                <a:spcPts val="0"/>
              </a:spcBef>
              <a:spcAft>
                <a:spcPts val="0"/>
              </a:spcAft>
              <a:buClr>
                <a:srgbClr val="000000"/>
              </a:buClr>
              <a:buSzPts val="3500"/>
              <a:buFont typeface="Arial"/>
              <a:buNone/>
            </a:pPr>
            <a:r>
              <a:rPr lang="es-CL" sz="3500" b="0" i="1" u="none" strike="noStrike" cap="none">
                <a:solidFill>
                  <a:srgbClr val="000000"/>
                </a:solidFill>
                <a:latin typeface="Arvo"/>
                <a:ea typeface="Arvo"/>
                <a:cs typeface="Arvo"/>
                <a:sym typeface="Arvo"/>
              </a:rPr>
              <a:t>Resultado adverso en una cosa que se esperaba sucediese bien</a:t>
            </a:r>
            <a:endParaRPr sz="1600" b="0" i="0" u="none" strike="noStrike" cap="none">
              <a:solidFill>
                <a:srgbClr val="000000"/>
              </a:solidFill>
              <a:latin typeface="Arvo"/>
              <a:ea typeface="Arvo"/>
              <a:cs typeface="Arvo"/>
              <a:sym typeface="Arvo"/>
            </a:endParaRPr>
          </a:p>
        </p:txBody>
      </p:sp>
      <p:pic>
        <p:nvPicPr>
          <p:cNvPr id="1532" name="Google Shape;1532;g2695f1d8b7d_0_402"/>
          <p:cNvPicPr preferRelativeResize="0"/>
          <p:nvPr/>
        </p:nvPicPr>
        <p:blipFill>
          <a:blip r:embed="rId4">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g2695f1d8b7d_0_416"/>
          <p:cNvSpPr txBox="1"/>
          <p:nvPr/>
        </p:nvSpPr>
        <p:spPr>
          <a:xfrm>
            <a:off x="188572" y="5933887"/>
            <a:ext cx="9736800" cy="6615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4200"/>
              <a:buFont typeface="Arial"/>
              <a:buNone/>
            </a:pPr>
            <a:r>
              <a:rPr lang="es-CL" sz="4200" b="0" i="0" u="none" strike="noStrike" cap="none">
                <a:solidFill>
                  <a:srgbClr val="000000"/>
                </a:solidFill>
                <a:latin typeface="Arvo"/>
                <a:ea typeface="Arvo"/>
                <a:cs typeface="Arvo"/>
                <a:sym typeface="Arvo"/>
              </a:rPr>
              <a:t>Revisemos esta </a:t>
            </a:r>
            <a:r>
              <a:rPr lang="es-CL" sz="4200" b="1" i="0" u="none" strike="noStrike" cap="none">
                <a:solidFill>
                  <a:srgbClr val="000000"/>
                </a:solidFill>
                <a:latin typeface="Arvo"/>
                <a:ea typeface="Arvo"/>
                <a:cs typeface="Arvo"/>
                <a:sym typeface="Arvo"/>
              </a:rPr>
              <a:t>información</a:t>
            </a:r>
            <a:endParaRPr sz="4200" b="1" i="0" u="none" strike="noStrike" cap="none">
              <a:solidFill>
                <a:srgbClr val="000000"/>
              </a:solidFill>
              <a:latin typeface="Arvo"/>
              <a:ea typeface="Arvo"/>
              <a:cs typeface="Arvo"/>
              <a:sym typeface="Arvo"/>
            </a:endParaRPr>
          </a:p>
        </p:txBody>
      </p:sp>
      <p:sp>
        <p:nvSpPr>
          <p:cNvPr id="1547" name="Google Shape;1547;g2695f1d8b7d_0_416"/>
          <p:cNvSpPr txBox="1"/>
          <p:nvPr/>
        </p:nvSpPr>
        <p:spPr>
          <a:xfrm>
            <a:off x="0" y="6798185"/>
            <a:ext cx="10044000" cy="512700"/>
          </a:xfrm>
          <a:prstGeom prst="rect">
            <a:avLst/>
          </a:prstGeom>
          <a:noFill/>
          <a:ln>
            <a:noFill/>
          </a:ln>
        </p:spPr>
        <p:txBody>
          <a:bodyPr spcFirstLastPara="1" wrap="square" lIns="101350" tIns="101350" rIns="101350" bIns="101350" anchor="ctr" anchorCtr="0">
            <a:spAutoFit/>
          </a:bodyPr>
          <a:lstStyle/>
          <a:p>
            <a:pPr marL="0" marR="0" lvl="0" indent="0" algn="ctr" rtl="0">
              <a:lnSpc>
                <a:spcPct val="150000"/>
              </a:lnSpc>
              <a:spcBef>
                <a:spcPts val="0"/>
              </a:spcBef>
              <a:spcAft>
                <a:spcPts val="0"/>
              </a:spcAft>
              <a:buClr>
                <a:srgbClr val="000000"/>
              </a:buClr>
              <a:buSzPts val="2000"/>
              <a:buFont typeface="Arial"/>
              <a:buNone/>
            </a:pPr>
            <a:r>
              <a:rPr lang="es-CL" sz="2000" b="0" i="0" u="sng" strike="noStrike" cap="none">
                <a:solidFill>
                  <a:schemeClr val="dk1"/>
                </a:solidFill>
                <a:latin typeface="Cabin"/>
                <a:ea typeface="Cabin"/>
                <a:cs typeface="Cabin"/>
                <a:sym typeface="Cabin"/>
                <a:hlinkClick r:id="rId3">
                  <a:extLst>
                    <a:ext uri="{A12FA001-AC4F-418D-AE19-62706E023703}">
                      <ahyp:hlinkClr xmlns:ahyp="http://schemas.microsoft.com/office/drawing/2018/hyperlinkcolor" val="tx"/>
                    </a:ext>
                  </a:extLst>
                </a:hlinkClick>
              </a:rPr>
              <a:t>Entrevista de Diario La Cuarta </a:t>
            </a:r>
            <a:endParaRPr sz="2000" b="0" i="0" u="none" strike="noStrike" cap="none">
              <a:solidFill>
                <a:srgbClr val="6EDB68"/>
              </a:solidFill>
              <a:latin typeface="Cabin"/>
              <a:ea typeface="Cabin"/>
              <a:cs typeface="Cabin"/>
              <a:sym typeface="Cabin"/>
            </a:endParaRPr>
          </a:p>
        </p:txBody>
      </p:sp>
      <p:pic>
        <p:nvPicPr>
          <p:cNvPr id="1548" name="Google Shape;1548;g2695f1d8b7d_0_416"/>
          <p:cNvPicPr preferRelativeResize="0"/>
          <p:nvPr/>
        </p:nvPicPr>
        <p:blipFill rotWithShape="1">
          <a:blip r:embed="rId4">
            <a:alphaModFix/>
          </a:blip>
          <a:srcRect/>
          <a:stretch/>
        </p:blipFill>
        <p:spPr>
          <a:xfrm>
            <a:off x="3621618" y="2225532"/>
            <a:ext cx="3009191" cy="3082291"/>
          </a:xfrm>
          <a:prstGeom prst="rect">
            <a:avLst/>
          </a:prstGeom>
          <a:noFill/>
          <a:ln>
            <a:noFill/>
          </a:ln>
        </p:spPr>
      </p:pic>
      <p:pic>
        <p:nvPicPr>
          <p:cNvPr id="1549" name="Google Shape;1549;g2695f1d8b7d_0_416"/>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g2695f1d8b7d_0_422"/>
          <p:cNvSpPr txBox="1"/>
          <p:nvPr/>
        </p:nvSpPr>
        <p:spPr>
          <a:xfrm>
            <a:off x="114538" y="117406"/>
            <a:ext cx="8199000" cy="10722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000000"/>
                </a:solidFill>
                <a:latin typeface="Arvo"/>
                <a:ea typeface="Arvo"/>
                <a:cs typeface="Arvo"/>
                <a:sym typeface="Arvo"/>
              </a:rPr>
              <a:t>ACTIVIDAD EN CLASES</a:t>
            </a:r>
            <a:endParaRPr sz="1600" b="0" i="0" u="none" strike="noStrike" cap="none">
              <a:solidFill>
                <a:srgbClr val="000000"/>
              </a:solidFill>
              <a:latin typeface="Arvo"/>
              <a:ea typeface="Arvo"/>
              <a:cs typeface="Arvo"/>
              <a:sym typeface="Arvo"/>
            </a:endParaRPr>
          </a:p>
        </p:txBody>
      </p:sp>
      <p:sp>
        <p:nvSpPr>
          <p:cNvPr id="1555" name="Google Shape;1555;g2695f1d8b7d_0_422"/>
          <p:cNvSpPr txBox="1"/>
          <p:nvPr/>
        </p:nvSpPr>
        <p:spPr>
          <a:xfrm>
            <a:off x="114538" y="547884"/>
            <a:ext cx="8199000" cy="4746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400" b="1" i="0" u="none" strike="noStrike" cap="none">
                <a:solidFill>
                  <a:srgbClr val="9B9B9B"/>
                </a:solidFill>
                <a:latin typeface="Arvo"/>
                <a:ea typeface="Arvo"/>
                <a:cs typeface="Arvo"/>
                <a:sym typeface="Arvo"/>
              </a:rPr>
              <a:t>REFLEXIÓN SOBRE EL FRACASO</a:t>
            </a:r>
            <a:endParaRPr sz="1600" b="0" i="0" u="none" strike="noStrike" cap="none">
              <a:solidFill>
                <a:srgbClr val="9B9B9B"/>
              </a:solidFill>
              <a:latin typeface="Arvo"/>
              <a:ea typeface="Arvo"/>
              <a:cs typeface="Arvo"/>
              <a:sym typeface="Arvo"/>
            </a:endParaRPr>
          </a:p>
        </p:txBody>
      </p:sp>
      <p:sp>
        <p:nvSpPr>
          <p:cNvPr id="1556" name="Google Shape;1556;g2695f1d8b7d_0_422"/>
          <p:cNvSpPr txBox="1"/>
          <p:nvPr/>
        </p:nvSpPr>
        <p:spPr>
          <a:xfrm>
            <a:off x="168663" y="1242683"/>
            <a:ext cx="39369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1.- ¿Por qué ocurrió el fracaso?</a:t>
            </a:r>
            <a:endParaRPr sz="1600" b="0" i="1" u="none" strike="noStrike" cap="none">
              <a:solidFill>
                <a:srgbClr val="000000"/>
              </a:solidFill>
              <a:latin typeface="Cabin"/>
              <a:ea typeface="Cabin"/>
              <a:cs typeface="Cabin"/>
              <a:sym typeface="Cabin"/>
            </a:endParaRPr>
          </a:p>
        </p:txBody>
      </p:sp>
      <p:sp>
        <p:nvSpPr>
          <p:cNvPr id="1557" name="Google Shape;1557;g2695f1d8b7d_0_422"/>
          <p:cNvSpPr/>
          <p:nvPr/>
        </p:nvSpPr>
        <p:spPr>
          <a:xfrm>
            <a:off x="271310" y="1683742"/>
            <a:ext cx="9558300" cy="10113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bin"/>
              <a:ea typeface="Cabin"/>
              <a:cs typeface="Cabin"/>
              <a:sym typeface="Cabin"/>
            </a:endParaRPr>
          </a:p>
        </p:txBody>
      </p:sp>
      <p:sp>
        <p:nvSpPr>
          <p:cNvPr id="1558" name="Google Shape;1558;g2695f1d8b7d_0_422"/>
          <p:cNvSpPr txBox="1"/>
          <p:nvPr/>
        </p:nvSpPr>
        <p:spPr>
          <a:xfrm>
            <a:off x="168663" y="2815264"/>
            <a:ext cx="5638800" cy="6972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2.- ¿Qué aprendizajes obtiene el emprendedor sobre su fracaso?</a:t>
            </a:r>
            <a:endParaRPr sz="1600" b="0" i="1" u="none" strike="noStrike" cap="none">
              <a:solidFill>
                <a:srgbClr val="000000"/>
              </a:solidFill>
              <a:latin typeface="Cabin"/>
              <a:ea typeface="Cabin"/>
              <a:cs typeface="Cabin"/>
              <a:sym typeface="Cabin"/>
            </a:endParaRPr>
          </a:p>
        </p:txBody>
      </p:sp>
      <p:sp>
        <p:nvSpPr>
          <p:cNvPr id="1559" name="Google Shape;1559;g2695f1d8b7d_0_422"/>
          <p:cNvSpPr/>
          <p:nvPr/>
        </p:nvSpPr>
        <p:spPr>
          <a:xfrm>
            <a:off x="271310" y="3256312"/>
            <a:ext cx="9558300" cy="10113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bin"/>
              <a:ea typeface="Cabin"/>
              <a:cs typeface="Cabin"/>
              <a:sym typeface="Cabin"/>
            </a:endParaRPr>
          </a:p>
        </p:txBody>
      </p:sp>
      <p:sp>
        <p:nvSpPr>
          <p:cNvPr id="1560" name="Google Shape;1560;g2695f1d8b7d_0_422"/>
          <p:cNvSpPr txBox="1"/>
          <p:nvPr/>
        </p:nvSpPr>
        <p:spPr>
          <a:xfrm>
            <a:off x="168663" y="4387806"/>
            <a:ext cx="64812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3.- ¿Qué aprendizajes podemos obtener nosotros de este fracaso?</a:t>
            </a:r>
            <a:endParaRPr sz="1600" b="0" i="1" u="none" strike="noStrike" cap="none">
              <a:solidFill>
                <a:srgbClr val="000000"/>
              </a:solidFill>
              <a:latin typeface="Cabin"/>
              <a:ea typeface="Cabin"/>
              <a:cs typeface="Cabin"/>
              <a:sym typeface="Cabin"/>
            </a:endParaRPr>
          </a:p>
        </p:txBody>
      </p:sp>
      <p:sp>
        <p:nvSpPr>
          <p:cNvPr id="1561" name="Google Shape;1561;g2695f1d8b7d_0_422"/>
          <p:cNvSpPr/>
          <p:nvPr/>
        </p:nvSpPr>
        <p:spPr>
          <a:xfrm>
            <a:off x="271310" y="4828881"/>
            <a:ext cx="9558300" cy="10113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bin"/>
              <a:ea typeface="Cabin"/>
              <a:cs typeface="Cabin"/>
              <a:sym typeface="Cabin"/>
            </a:endParaRPr>
          </a:p>
        </p:txBody>
      </p:sp>
      <p:sp>
        <p:nvSpPr>
          <p:cNvPr id="1562" name="Google Shape;1562;g2695f1d8b7d_0_422"/>
          <p:cNvSpPr txBox="1"/>
          <p:nvPr/>
        </p:nvSpPr>
        <p:spPr>
          <a:xfrm>
            <a:off x="168663" y="5960381"/>
            <a:ext cx="6481200" cy="450900"/>
          </a:xfrm>
          <a:prstGeom prst="rect">
            <a:avLst/>
          </a:prstGeom>
          <a:noFill/>
          <a:ln>
            <a:noFill/>
          </a:ln>
        </p:spPr>
        <p:txBody>
          <a:bodyPr spcFirstLastPara="1" wrap="square" lIns="101350" tIns="101350" rIns="101350" bIns="1013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1" i="0" u="none" strike="noStrike" cap="none">
                <a:solidFill>
                  <a:srgbClr val="000000"/>
                </a:solidFill>
                <a:latin typeface="Cabin"/>
                <a:ea typeface="Cabin"/>
                <a:cs typeface="Cabin"/>
                <a:sym typeface="Cabin"/>
              </a:rPr>
              <a:t>4.- ¿Qué acciones se podrían corregir luego de este fracaso?</a:t>
            </a:r>
            <a:endParaRPr sz="1600" b="0" i="1" u="none" strike="noStrike" cap="none">
              <a:solidFill>
                <a:srgbClr val="000000"/>
              </a:solidFill>
              <a:latin typeface="Cabin"/>
              <a:ea typeface="Cabin"/>
              <a:cs typeface="Cabin"/>
              <a:sym typeface="Cabin"/>
            </a:endParaRPr>
          </a:p>
        </p:txBody>
      </p:sp>
      <p:sp>
        <p:nvSpPr>
          <p:cNvPr id="1563" name="Google Shape;1563;g2695f1d8b7d_0_422"/>
          <p:cNvSpPr/>
          <p:nvPr/>
        </p:nvSpPr>
        <p:spPr>
          <a:xfrm>
            <a:off x="271310" y="6401451"/>
            <a:ext cx="9558300" cy="10113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01350" tIns="101350" rIns="101350" bIns="101350"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bin"/>
              <a:ea typeface="Cabin"/>
              <a:cs typeface="Cabin"/>
              <a:sym typeface="Cabi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g2695f1d8b7d_0_473"/>
          <p:cNvSpPr txBox="1"/>
          <p:nvPr/>
        </p:nvSpPr>
        <p:spPr>
          <a:xfrm>
            <a:off x="136534" y="1145452"/>
            <a:ext cx="9519300" cy="661500"/>
          </a:xfrm>
          <a:prstGeom prst="rect">
            <a:avLst/>
          </a:prstGeom>
          <a:noFill/>
          <a:ln>
            <a:noFill/>
          </a:ln>
        </p:spPr>
        <p:txBody>
          <a:bodyPr spcFirstLastPara="1" wrap="square" lIns="101350" tIns="101350" rIns="101350" bIns="10135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s-CL" sz="2700" b="1" i="0" u="none" strike="noStrike" cap="none">
                <a:solidFill>
                  <a:srgbClr val="7F7F7F"/>
                </a:solidFill>
                <a:latin typeface="Arvo"/>
                <a:ea typeface="Arvo"/>
                <a:cs typeface="Arvo"/>
                <a:sym typeface="Arvo"/>
              </a:rPr>
              <a:t>CONCLUSIONES</a:t>
            </a:r>
            <a:endParaRPr sz="2700" b="1" i="0" u="none" strike="noStrike" cap="none">
              <a:solidFill>
                <a:srgbClr val="000000"/>
              </a:solidFill>
              <a:latin typeface="Arvo"/>
              <a:ea typeface="Arvo"/>
              <a:cs typeface="Arvo"/>
              <a:sym typeface="Arvo"/>
            </a:endParaRPr>
          </a:p>
        </p:txBody>
      </p:sp>
      <p:sp>
        <p:nvSpPr>
          <p:cNvPr id="1619" name="Google Shape;1619;g2695f1d8b7d_0_473"/>
          <p:cNvSpPr txBox="1"/>
          <p:nvPr/>
        </p:nvSpPr>
        <p:spPr>
          <a:xfrm>
            <a:off x="310751" y="1907575"/>
            <a:ext cx="7590600" cy="5761500"/>
          </a:xfrm>
          <a:prstGeom prst="rect">
            <a:avLst/>
          </a:prstGeom>
          <a:noFill/>
          <a:ln>
            <a:noFill/>
          </a:ln>
        </p:spPr>
        <p:txBody>
          <a:bodyPr spcFirstLastPara="1" wrap="square" lIns="101350" tIns="101350" rIns="101350" bIns="101350" anchor="t" anchorCtr="0">
            <a:spAutoFit/>
          </a:bodyPr>
          <a:lstStyle/>
          <a:p>
            <a:pPr marL="317500" marR="0" lvl="0" indent="-323850" algn="just" rtl="0">
              <a:lnSpc>
                <a:spcPct val="100000"/>
              </a:lnSpc>
              <a:spcBef>
                <a:spcPts val="0"/>
              </a:spcBef>
              <a:spcAft>
                <a:spcPts val="0"/>
              </a:spcAft>
              <a:buClr>
                <a:schemeClr val="dk1"/>
              </a:buClr>
              <a:buSzPts val="1900"/>
              <a:buFont typeface="Cabin"/>
              <a:buChar char="•"/>
            </a:pPr>
            <a:r>
              <a:rPr lang="es-CL" sz="1900" b="0" i="0" u="none" strike="noStrike" cap="none">
                <a:solidFill>
                  <a:schemeClr val="dk1"/>
                </a:solidFill>
                <a:latin typeface="Cabin"/>
                <a:ea typeface="Cabin"/>
                <a:cs typeface="Cabin"/>
                <a:sym typeface="Cabin"/>
              </a:rPr>
              <a:t>El fracaso es interpretable y el sentido que le demos dependerá de nuestra historia y experiencias.  </a:t>
            </a:r>
            <a:endParaRPr sz="19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bin"/>
              <a:ea typeface="Cabin"/>
              <a:cs typeface="Cabin"/>
              <a:sym typeface="Cabin"/>
            </a:endParaRPr>
          </a:p>
          <a:p>
            <a:pPr marL="317500" marR="0" lvl="0" indent="-323850" algn="just" rtl="0">
              <a:lnSpc>
                <a:spcPct val="100000"/>
              </a:lnSpc>
              <a:spcBef>
                <a:spcPts val="0"/>
              </a:spcBef>
              <a:spcAft>
                <a:spcPts val="0"/>
              </a:spcAft>
              <a:buClr>
                <a:schemeClr val="dk1"/>
              </a:buClr>
              <a:buSzPts val="1900"/>
              <a:buFont typeface="Cabin"/>
              <a:buChar char="•"/>
            </a:pPr>
            <a:r>
              <a:rPr lang="es-CL" sz="1900" b="0" i="0" u="none" strike="noStrike" cap="none">
                <a:solidFill>
                  <a:schemeClr val="dk1"/>
                </a:solidFill>
                <a:latin typeface="Cabin"/>
                <a:ea typeface="Cabin"/>
                <a:cs typeface="Cabin"/>
                <a:sym typeface="Cabin"/>
              </a:rPr>
              <a:t>El fracaso ajeno y propio lo podemos reconocer como una fuente de aprendizaje.</a:t>
            </a:r>
            <a:endParaRPr sz="19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bin"/>
              <a:ea typeface="Cabin"/>
              <a:cs typeface="Cabin"/>
              <a:sym typeface="Cabin"/>
            </a:endParaRPr>
          </a:p>
          <a:p>
            <a:pPr marL="317500" marR="0" lvl="0" indent="-323850" algn="just" rtl="0">
              <a:lnSpc>
                <a:spcPct val="100000"/>
              </a:lnSpc>
              <a:spcBef>
                <a:spcPts val="0"/>
              </a:spcBef>
              <a:spcAft>
                <a:spcPts val="0"/>
              </a:spcAft>
              <a:buClr>
                <a:schemeClr val="dk1"/>
              </a:buClr>
              <a:buSzPts val="1900"/>
              <a:buFont typeface="Cabin"/>
              <a:buChar char="•"/>
            </a:pPr>
            <a:r>
              <a:rPr lang="es-CL" sz="1900" b="0" i="0" u="none" strike="noStrike" cap="none">
                <a:solidFill>
                  <a:schemeClr val="dk1"/>
                </a:solidFill>
                <a:latin typeface="Cabin"/>
                <a:ea typeface="Cabin"/>
                <a:cs typeface="Cabin"/>
                <a:sym typeface="Cabin"/>
              </a:rPr>
              <a:t>El  temor al fracaso es uno de los mayores peligros para emprender ya que esto detiene a los emprendedores y les impide probar nuevas ideas que podrían ser disruptivas.</a:t>
            </a:r>
            <a:endParaRPr sz="19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bin"/>
              <a:ea typeface="Cabin"/>
              <a:cs typeface="Cabin"/>
              <a:sym typeface="Cabin"/>
            </a:endParaRPr>
          </a:p>
          <a:p>
            <a:pPr marL="381000" marR="0" lvl="0" indent="-387350" algn="just" rtl="0">
              <a:lnSpc>
                <a:spcPct val="100000"/>
              </a:lnSpc>
              <a:spcBef>
                <a:spcPts val="0"/>
              </a:spcBef>
              <a:spcAft>
                <a:spcPts val="0"/>
              </a:spcAft>
              <a:buClr>
                <a:schemeClr val="dk1"/>
              </a:buClr>
              <a:buSzPts val="1900"/>
              <a:buFont typeface="Cabin"/>
              <a:buChar char="∙"/>
            </a:pPr>
            <a:r>
              <a:rPr lang="es-CL" sz="1900" b="0" i="0" u="none" strike="noStrike" cap="none">
                <a:solidFill>
                  <a:schemeClr val="dk1"/>
                </a:solidFill>
                <a:latin typeface="Cabin"/>
                <a:ea typeface="Cabin"/>
                <a:cs typeface="Cabin"/>
                <a:sym typeface="Cabin"/>
              </a:rPr>
              <a:t>El miedo al fracaso es universal en el sentido de que todos tienen miedo a cometer errores y eso afecta al emprendimiento. </a:t>
            </a:r>
            <a:endParaRPr sz="19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bin"/>
              <a:ea typeface="Cabin"/>
              <a:cs typeface="Cabin"/>
              <a:sym typeface="Cabin"/>
            </a:endParaRPr>
          </a:p>
          <a:p>
            <a:pPr marL="381000" marR="0" lvl="0" indent="-387350" algn="just" rtl="0">
              <a:lnSpc>
                <a:spcPct val="100000"/>
              </a:lnSpc>
              <a:spcBef>
                <a:spcPts val="0"/>
              </a:spcBef>
              <a:spcAft>
                <a:spcPts val="0"/>
              </a:spcAft>
              <a:buClr>
                <a:schemeClr val="dk1"/>
              </a:buClr>
              <a:buSzPts val="1900"/>
              <a:buFont typeface="Cabin"/>
              <a:buChar char="∙"/>
            </a:pPr>
            <a:r>
              <a:rPr lang="es-CL" sz="1900" b="0" i="0" u="none" strike="noStrike" cap="none">
                <a:solidFill>
                  <a:schemeClr val="dk1"/>
                </a:solidFill>
                <a:latin typeface="Cabin"/>
                <a:ea typeface="Cabin"/>
                <a:cs typeface="Cabin"/>
                <a:sym typeface="Cabin"/>
              </a:rPr>
              <a:t>Una manera de disminuir la probabilidad de fracasar es ir experimentando, ya que fallando rápido y barato podemos hacer cambios a tiempo y así mejorar nuestra solución. </a:t>
            </a:r>
            <a:endParaRPr sz="1900" b="0" i="0" u="none" strike="noStrike" cap="none">
              <a:solidFill>
                <a:schemeClr val="dk1"/>
              </a:solidFill>
              <a:latin typeface="Cabin"/>
              <a:ea typeface="Cabin"/>
              <a:cs typeface="Cabin"/>
              <a:sym typeface="Cabin"/>
            </a:endParaRPr>
          </a:p>
          <a:p>
            <a:pPr marL="317500" marR="0" lvl="0" indent="-215900" algn="just"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bin"/>
              <a:ea typeface="Cabin"/>
              <a:cs typeface="Cabin"/>
              <a:sym typeface="Cabin"/>
            </a:endParaRPr>
          </a:p>
          <a:p>
            <a:pPr marL="0" marR="0" lvl="0" indent="0" algn="just"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bin"/>
              <a:ea typeface="Cabin"/>
              <a:cs typeface="Cabin"/>
              <a:sym typeface="Cabin"/>
            </a:endParaRPr>
          </a:p>
          <a:p>
            <a:pPr marL="0" marR="0" lvl="0" indent="0" algn="ctr" rtl="0">
              <a:lnSpc>
                <a:spcPct val="100000"/>
              </a:lnSpc>
              <a:spcBef>
                <a:spcPts val="0"/>
              </a:spcBef>
              <a:spcAft>
                <a:spcPts val="0"/>
              </a:spcAft>
              <a:buClr>
                <a:srgbClr val="000000"/>
              </a:buClr>
              <a:buSzPts val="1900"/>
              <a:buFont typeface="Arial"/>
              <a:buNone/>
            </a:pPr>
            <a:r>
              <a:rPr lang="es-CL" sz="1900" b="0" i="0" u="none" strike="noStrike" cap="none">
                <a:solidFill>
                  <a:schemeClr val="dk1"/>
                </a:solidFill>
                <a:latin typeface="Cabin"/>
                <a:ea typeface="Cabin"/>
                <a:cs typeface="Cabin"/>
                <a:sym typeface="Cabin"/>
              </a:rPr>
              <a:t>“</a:t>
            </a:r>
            <a:r>
              <a:rPr lang="es-CL" sz="1900" b="0" i="1" u="none" strike="noStrike" cap="none">
                <a:solidFill>
                  <a:schemeClr val="dk1"/>
                </a:solidFill>
                <a:latin typeface="Cabin"/>
                <a:ea typeface="Cabin"/>
                <a:cs typeface="Cabin"/>
                <a:sym typeface="Cabin"/>
              </a:rPr>
              <a:t>El éxito es la habilidad de ir de fracaso en fracaso” </a:t>
            </a:r>
            <a:r>
              <a:rPr lang="es-CL" sz="1900" b="0" i="0" u="none" strike="noStrike" cap="none">
                <a:solidFill>
                  <a:schemeClr val="dk1"/>
                </a:solidFill>
                <a:latin typeface="Cabin"/>
                <a:ea typeface="Cabin"/>
                <a:cs typeface="Cabin"/>
                <a:sym typeface="Cabin"/>
              </a:rPr>
              <a:t>(W. Churchill).</a:t>
            </a:r>
            <a:endParaRPr sz="1900" b="0" i="0" u="none" strike="noStrike" cap="none">
              <a:solidFill>
                <a:srgbClr val="000000"/>
              </a:solidFill>
              <a:latin typeface="Cabin"/>
              <a:ea typeface="Cabin"/>
              <a:cs typeface="Cabin"/>
              <a:sym typeface="Cabin"/>
            </a:endParaRPr>
          </a:p>
        </p:txBody>
      </p:sp>
      <p:pic>
        <p:nvPicPr>
          <p:cNvPr id="1620" name="Google Shape;1620;g2695f1d8b7d_0_473"/>
          <p:cNvPicPr preferRelativeResize="0"/>
          <p:nvPr/>
        </p:nvPicPr>
        <p:blipFill rotWithShape="1">
          <a:blip r:embed="rId3">
            <a:alphaModFix/>
          </a:blip>
          <a:srcRect/>
          <a:stretch/>
        </p:blipFill>
        <p:spPr>
          <a:xfrm>
            <a:off x="8023028" y="2577651"/>
            <a:ext cx="1867925" cy="1715627"/>
          </a:xfrm>
          <a:prstGeom prst="rect">
            <a:avLst/>
          </a:prstGeom>
          <a:noFill/>
          <a:ln>
            <a:noFill/>
          </a:ln>
        </p:spPr>
      </p:pic>
      <p:pic>
        <p:nvPicPr>
          <p:cNvPr id="1621" name="Google Shape;1621;g2695f1d8b7d_0_473"/>
          <p:cNvPicPr preferRelativeResize="0"/>
          <p:nvPr/>
        </p:nvPicPr>
        <p:blipFill rotWithShape="1">
          <a:blip r:embed="rId4">
            <a:alphaModFix/>
          </a:blip>
          <a:srcRect/>
          <a:stretch/>
        </p:blipFill>
        <p:spPr>
          <a:xfrm>
            <a:off x="8256940" y="2159478"/>
            <a:ext cx="796852" cy="733953"/>
          </a:xfrm>
          <a:prstGeom prst="rect">
            <a:avLst/>
          </a:prstGeom>
          <a:noFill/>
          <a:ln>
            <a:noFill/>
          </a:ln>
        </p:spPr>
      </p:pic>
      <p:pic>
        <p:nvPicPr>
          <p:cNvPr id="1622" name="Google Shape;1622;g2695f1d8b7d_0_473"/>
          <p:cNvPicPr preferRelativeResize="0"/>
          <p:nvPr/>
        </p:nvPicPr>
        <p:blipFill>
          <a:blip r:embed="rId5">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g2695f1d8b7d_0_531"/>
          <p:cNvSpPr txBox="1"/>
          <p:nvPr/>
        </p:nvSpPr>
        <p:spPr>
          <a:xfrm>
            <a:off x="260997" y="1445776"/>
            <a:ext cx="9155400" cy="847500"/>
          </a:xfrm>
          <a:prstGeom prst="rect">
            <a:avLst/>
          </a:prstGeom>
          <a:noFill/>
          <a:ln>
            <a:noFill/>
          </a:ln>
        </p:spPr>
        <p:txBody>
          <a:bodyPr spcFirstLastPara="1" wrap="square" lIns="101350" tIns="101350" rIns="101350" bIns="101350" anchor="t" anchorCtr="0">
            <a:noAutofit/>
          </a:bodyPr>
          <a:lstStyle/>
          <a:p>
            <a:pPr marL="0" marR="0" lvl="0" indent="0" algn="just" rtl="0">
              <a:lnSpc>
                <a:spcPct val="150000"/>
              </a:lnSpc>
              <a:spcBef>
                <a:spcPts val="0"/>
              </a:spcBef>
              <a:spcAft>
                <a:spcPts val="1800"/>
              </a:spcAft>
              <a:buClr>
                <a:schemeClr val="dk2"/>
              </a:buClr>
              <a:buSzPts val="3100"/>
              <a:buFont typeface="Arial"/>
              <a:buNone/>
            </a:pPr>
            <a:r>
              <a:rPr lang="es-CL" sz="2700" b="1" i="0" u="none" strike="noStrike" cap="none">
                <a:solidFill>
                  <a:srgbClr val="000000"/>
                </a:solidFill>
                <a:latin typeface="Arvo"/>
                <a:ea typeface="Arvo"/>
                <a:cs typeface="Arvo"/>
                <a:sym typeface="Arvo"/>
              </a:rPr>
              <a:t>¿Cómo se evaluará esta experiencia 1?</a:t>
            </a:r>
            <a:endParaRPr sz="1600" b="0" i="0" u="none" strike="noStrike" cap="none">
              <a:solidFill>
                <a:srgbClr val="000000"/>
              </a:solidFill>
              <a:latin typeface="Arvo"/>
              <a:ea typeface="Arvo"/>
              <a:cs typeface="Arvo"/>
              <a:sym typeface="Arvo"/>
            </a:endParaRPr>
          </a:p>
        </p:txBody>
      </p:sp>
      <p:sp>
        <p:nvSpPr>
          <p:cNvPr id="1687" name="Google Shape;1687;g2695f1d8b7d_0_531"/>
          <p:cNvSpPr txBox="1"/>
          <p:nvPr/>
        </p:nvSpPr>
        <p:spPr>
          <a:xfrm>
            <a:off x="-13875" y="7186275"/>
            <a:ext cx="10044000" cy="548700"/>
          </a:xfrm>
          <a:prstGeom prst="rect">
            <a:avLst/>
          </a:prstGeom>
          <a:noFill/>
          <a:ln>
            <a:noFill/>
          </a:ln>
        </p:spPr>
        <p:txBody>
          <a:bodyPr spcFirstLastPara="1" wrap="square" lIns="101350" tIns="50650" rIns="101350" bIns="5065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L" sz="2000" b="0" i="0" u="none" strike="noStrike" cap="none">
                <a:solidFill>
                  <a:schemeClr val="dk1"/>
                </a:solidFill>
                <a:latin typeface="Cabin"/>
                <a:ea typeface="Cabin"/>
                <a:cs typeface="Cabin"/>
                <a:sym typeface="Cabin"/>
              </a:rPr>
              <a:t>PONDERACIÓN DE UN 50% DE QUIZ INDIVIDUAL Y UN 50% DE TRABAJO GRUPAL. </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pic>
        <p:nvPicPr>
          <p:cNvPr id="1688" name="Google Shape;1688;g2695f1d8b7d_0_531"/>
          <p:cNvPicPr preferRelativeResize="0"/>
          <p:nvPr/>
        </p:nvPicPr>
        <p:blipFill>
          <a:blip r:embed="rId3">
            <a:alphaModFix/>
          </a:blip>
          <a:stretch>
            <a:fillRect/>
          </a:stretch>
        </p:blipFill>
        <p:spPr>
          <a:xfrm>
            <a:off x="5115300" y="398100"/>
            <a:ext cx="2114924" cy="529200"/>
          </a:xfrm>
          <a:prstGeom prst="rect">
            <a:avLst/>
          </a:prstGeom>
          <a:noFill/>
          <a:ln>
            <a:noFill/>
          </a:ln>
        </p:spPr>
      </p:pic>
      <p:sp>
        <p:nvSpPr>
          <p:cNvPr id="1689" name="Google Shape;1689;g2695f1d8b7d_0_531"/>
          <p:cNvSpPr txBox="1"/>
          <p:nvPr/>
        </p:nvSpPr>
        <p:spPr>
          <a:xfrm>
            <a:off x="-13885" y="4378215"/>
            <a:ext cx="1320600" cy="779700"/>
          </a:xfrm>
          <a:prstGeom prst="rect">
            <a:avLst/>
          </a:prstGeom>
          <a:noFill/>
          <a:ln>
            <a:noFill/>
          </a:ln>
        </p:spPr>
        <p:txBody>
          <a:bodyPr spcFirstLastPara="1" wrap="square" lIns="101350" tIns="50650" rIns="101350" bIns="5065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highlight>
                  <a:srgbClr val="F0EF6C"/>
                </a:highlight>
                <a:latin typeface="Cabin"/>
                <a:ea typeface="Cabin"/>
                <a:cs typeface="Cabin"/>
                <a:sym typeface="Cabin"/>
              </a:rPr>
              <a:t>Trabajo grupal</a:t>
            </a:r>
            <a:endParaRPr sz="1600" b="0" i="0" u="none" strike="noStrike" cap="none">
              <a:solidFill>
                <a:srgbClr val="000000"/>
              </a:solidFill>
              <a:latin typeface="Arial"/>
              <a:ea typeface="Arial"/>
              <a:cs typeface="Arial"/>
              <a:sym typeface="Arial"/>
            </a:endParaRPr>
          </a:p>
        </p:txBody>
      </p:sp>
      <p:sp>
        <p:nvSpPr>
          <p:cNvPr id="1690" name="Google Shape;1690;g2695f1d8b7d_0_531"/>
          <p:cNvSpPr txBox="1"/>
          <p:nvPr/>
        </p:nvSpPr>
        <p:spPr>
          <a:xfrm>
            <a:off x="1060931" y="4542533"/>
            <a:ext cx="1384800" cy="348600"/>
          </a:xfrm>
          <a:prstGeom prst="rect">
            <a:avLst/>
          </a:prstGeom>
          <a:noFill/>
          <a:ln>
            <a:noFill/>
          </a:ln>
        </p:spPr>
        <p:txBody>
          <a:bodyPr spcFirstLastPara="1" wrap="square" lIns="101350" tIns="50650" rIns="101350" bIns="506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Cabin"/>
                <a:ea typeface="Cabin"/>
                <a:cs typeface="Cabin"/>
                <a:sym typeface="Cabin"/>
              </a:rPr>
              <a:t>Bitácora EA2</a:t>
            </a:r>
            <a:endParaRPr sz="1600" b="0" i="0" u="none" strike="noStrike" cap="none">
              <a:solidFill>
                <a:srgbClr val="000000"/>
              </a:solidFill>
              <a:latin typeface="Arial"/>
              <a:ea typeface="Arial"/>
              <a:cs typeface="Arial"/>
              <a:sym typeface="Arial"/>
            </a:endParaRPr>
          </a:p>
        </p:txBody>
      </p:sp>
      <p:cxnSp>
        <p:nvCxnSpPr>
          <p:cNvPr id="1691" name="Google Shape;1691;g2695f1d8b7d_0_531"/>
          <p:cNvCxnSpPr/>
          <p:nvPr/>
        </p:nvCxnSpPr>
        <p:spPr>
          <a:xfrm>
            <a:off x="2348334" y="3077608"/>
            <a:ext cx="476400" cy="0"/>
          </a:xfrm>
          <a:prstGeom prst="straightConnector1">
            <a:avLst/>
          </a:prstGeom>
          <a:noFill/>
          <a:ln w="57150" cap="flat" cmpd="sng">
            <a:solidFill>
              <a:srgbClr val="3A484F"/>
            </a:solidFill>
            <a:prstDash val="solid"/>
            <a:round/>
            <a:headEnd type="none" w="sm" len="sm"/>
            <a:tailEnd type="triangle" w="med" len="med"/>
          </a:ln>
        </p:spPr>
      </p:cxnSp>
      <p:cxnSp>
        <p:nvCxnSpPr>
          <p:cNvPr id="1692" name="Google Shape;1692;g2695f1d8b7d_0_531"/>
          <p:cNvCxnSpPr/>
          <p:nvPr/>
        </p:nvCxnSpPr>
        <p:spPr>
          <a:xfrm>
            <a:off x="2361138" y="4701478"/>
            <a:ext cx="476400" cy="0"/>
          </a:xfrm>
          <a:prstGeom prst="straightConnector1">
            <a:avLst/>
          </a:prstGeom>
          <a:noFill/>
          <a:ln w="57150" cap="flat" cmpd="sng">
            <a:solidFill>
              <a:srgbClr val="3A484F"/>
            </a:solidFill>
            <a:prstDash val="solid"/>
            <a:round/>
            <a:headEnd type="none" w="sm" len="sm"/>
            <a:tailEnd type="triangle" w="med" len="med"/>
          </a:ln>
        </p:spPr>
      </p:cxnSp>
      <p:cxnSp>
        <p:nvCxnSpPr>
          <p:cNvPr id="1693" name="Google Shape;1693;g2695f1d8b7d_0_531"/>
          <p:cNvCxnSpPr/>
          <p:nvPr/>
        </p:nvCxnSpPr>
        <p:spPr>
          <a:xfrm>
            <a:off x="2348334" y="3132249"/>
            <a:ext cx="25800" cy="3362700"/>
          </a:xfrm>
          <a:prstGeom prst="straightConnector1">
            <a:avLst/>
          </a:prstGeom>
          <a:noFill/>
          <a:ln w="38100" cap="flat" cmpd="sng">
            <a:solidFill>
              <a:srgbClr val="3A484F"/>
            </a:solidFill>
            <a:prstDash val="solid"/>
            <a:round/>
            <a:headEnd type="none" w="sm" len="sm"/>
            <a:tailEnd type="none" w="sm" len="sm"/>
          </a:ln>
        </p:spPr>
      </p:cxnSp>
      <p:pic>
        <p:nvPicPr>
          <p:cNvPr id="1694" name="Google Shape;1694;g2695f1d8b7d_0_531" descr="Evaluación - Iconos gratis de educación"/>
          <p:cNvPicPr preferRelativeResize="0"/>
          <p:nvPr/>
        </p:nvPicPr>
        <p:blipFill rotWithShape="1">
          <a:blip r:embed="rId4">
            <a:alphaModFix/>
          </a:blip>
          <a:srcRect/>
          <a:stretch/>
        </p:blipFill>
        <p:spPr>
          <a:xfrm>
            <a:off x="2734875" y="2615550"/>
            <a:ext cx="867008" cy="867007"/>
          </a:xfrm>
          <a:prstGeom prst="rect">
            <a:avLst/>
          </a:prstGeom>
          <a:noFill/>
          <a:ln>
            <a:noFill/>
          </a:ln>
        </p:spPr>
      </p:pic>
      <p:sp>
        <p:nvSpPr>
          <p:cNvPr id="1695" name="Google Shape;1695;g2695f1d8b7d_0_531"/>
          <p:cNvSpPr txBox="1"/>
          <p:nvPr/>
        </p:nvSpPr>
        <p:spPr>
          <a:xfrm>
            <a:off x="3525675" y="2874752"/>
            <a:ext cx="1384800" cy="348600"/>
          </a:xfrm>
          <a:prstGeom prst="rect">
            <a:avLst/>
          </a:prstGeom>
          <a:noFill/>
          <a:ln>
            <a:noFill/>
          </a:ln>
        </p:spPr>
        <p:txBody>
          <a:bodyPr spcFirstLastPara="1" wrap="square" lIns="101350" tIns="50650" rIns="101350" bIns="506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Cabin"/>
                <a:ea typeface="Cabin"/>
                <a:cs typeface="Cabin"/>
                <a:sym typeface="Cabin"/>
              </a:rPr>
              <a:t>Coevaluación</a:t>
            </a:r>
            <a:endParaRPr sz="1600" b="0" i="0" u="none" strike="noStrike" cap="none">
              <a:solidFill>
                <a:srgbClr val="000000"/>
              </a:solidFill>
              <a:latin typeface="Arial"/>
              <a:ea typeface="Arial"/>
              <a:cs typeface="Arial"/>
              <a:sym typeface="Arial"/>
            </a:endParaRPr>
          </a:p>
        </p:txBody>
      </p:sp>
      <p:cxnSp>
        <p:nvCxnSpPr>
          <p:cNvPr id="1696" name="Google Shape;1696;g2695f1d8b7d_0_531"/>
          <p:cNvCxnSpPr/>
          <p:nvPr/>
        </p:nvCxnSpPr>
        <p:spPr>
          <a:xfrm>
            <a:off x="2367453" y="6495138"/>
            <a:ext cx="476400" cy="0"/>
          </a:xfrm>
          <a:prstGeom prst="straightConnector1">
            <a:avLst/>
          </a:prstGeom>
          <a:noFill/>
          <a:ln w="57150" cap="flat" cmpd="sng">
            <a:solidFill>
              <a:srgbClr val="3A484F"/>
            </a:solidFill>
            <a:prstDash val="solid"/>
            <a:round/>
            <a:headEnd type="none" w="sm" len="sm"/>
            <a:tailEnd type="triangle" w="med" len="med"/>
          </a:ln>
        </p:spPr>
      </p:cxnSp>
      <p:pic>
        <p:nvPicPr>
          <p:cNvPr id="1697" name="Google Shape;1697;g2695f1d8b7d_0_531" descr="Reflexión - Iconos gratis de usuario"/>
          <p:cNvPicPr preferRelativeResize="0"/>
          <p:nvPr/>
        </p:nvPicPr>
        <p:blipFill rotWithShape="1">
          <a:blip r:embed="rId5">
            <a:alphaModFix/>
          </a:blip>
          <a:srcRect/>
          <a:stretch/>
        </p:blipFill>
        <p:spPr>
          <a:xfrm>
            <a:off x="2734875" y="4254552"/>
            <a:ext cx="982742" cy="982739"/>
          </a:xfrm>
          <a:prstGeom prst="rect">
            <a:avLst/>
          </a:prstGeom>
          <a:noFill/>
          <a:ln>
            <a:noFill/>
          </a:ln>
        </p:spPr>
      </p:pic>
      <p:sp>
        <p:nvSpPr>
          <p:cNvPr id="1698" name="Google Shape;1698;g2695f1d8b7d_0_531"/>
          <p:cNvSpPr txBox="1"/>
          <p:nvPr/>
        </p:nvSpPr>
        <p:spPr>
          <a:xfrm>
            <a:off x="3641414" y="4527165"/>
            <a:ext cx="1384800" cy="348600"/>
          </a:xfrm>
          <a:prstGeom prst="rect">
            <a:avLst/>
          </a:prstGeom>
          <a:noFill/>
          <a:ln>
            <a:noFill/>
          </a:ln>
        </p:spPr>
        <p:txBody>
          <a:bodyPr spcFirstLastPara="1" wrap="square" lIns="101350" tIns="50650" rIns="101350" bIns="506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Cabin"/>
                <a:ea typeface="Cabin"/>
                <a:cs typeface="Cabin"/>
                <a:sym typeface="Cabin"/>
              </a:rPr>
              <a:t>Reflexión</a:t>
            </a:r>
            <a:endParaRPr sz="1600" b="0" i="0" u="none" strike="noStrike" cap="none">
              <a:solidFill>
                <a:srgbClr val="000000"/>
              </a:solidFill>
              <a:latin typeface="Arial"/>
              <a:ea typeface="Arial"/>
              <a:cs typeface="Arial"/>
              <a:sym typeface="Arial"/>
            </a:endParaRPr>
          </a:p>
        </p:txBody>
      </p:sp>
      <p:pic>
        <p:nvPicPr>
          <p:cNvPr id="1699" name="Google Shape;1699;g2695f1d8b7d_0_531" descr="Encuentro final Inmersión Acuicultura – Inmersión"/>
          <p:cNvPicPr preferRelativeResize="0"/>
          <p:nvPr/>
        </p:nvPicPr>
        <p:blipFill rotWithShape="1">
          <a:blip r:embed="rId6">
            <a:alphaModFix/>
          </a:blip>
          <a:srcRect l="9041" t="13956" r="11511" b="9777"/>
          <a:stretch/>
        </p:blipFill>
        <p:spPr>
          <a:xfrm>
            <a:off x="2659466" y="5759700"/>
            <a:ext cx="1166184" cy="1150266"/>
          </a:xfrm>
          <a:prstGeom prst="rect">
            <a:avLst/>
          </a:prstGeom>
          <a:noFill/>
          <a:ln>
            <a:noFill/>
          </a:ln>
        </p:spPr>
      </p:pic>
      <p:sp>
        <p:nvSpPr>
          <p:cNvPr id="1700" name="Google Shape;1700;g2695f1d8b7d_0_531"/>
          <p:cNvSpPr txBox="1"/>
          <p:nvPr/>
        </p:nvSpPr>
        <p:spPr>
          <a:xfrm>
            <a:off x="3641437" y="6037384"/>
            <a:ext cx="1384800" cy="594900"/>
          </a:xfrm>
          <a:prstGeom prst="rect">
            <a:avLst/>
          </a:prstGeom>
          <a:noFill/>
          <a:ln>
            <a:noFill/>
          </a:ln>
        </p:spPr>
        <p:txBody>
          <a:bodyPr spcFirstLastPara="1" wrap="square" lIns="101350" tIns="50650" rIns="101350" bIns="5065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CL" sz="1600" b="0" i="0" u="none" strike="noStrike" cap="none">
                <a:solidFill>
                  <a:srgbClr val="000000"/>
                </a:solidFill>
                <a:latin typeface="Cabin"/>
                <a:ea typeface="Cabin"/>
                <a:cs typeface="Cabin"/>
                <a:sym typeface="Cabin"/>
              </a:rPr>
              <a:t>Observación AEIOU</a:t>
            </a:r>
            <a:endParaRPr sz="1600" b="0" i="0" u="none" strike="noStrike" cap="none">
              <a:solidFill>
                <a:srgbClr val="000000"/>
              </a:solidFill>
              <a:latin typeface="Arial"/>
              <a:ea typeface="Arial"/>
              <a:cs typeface="Arial"/>
              <a:sym typeface="Arial"/>
            </a:endParaRPr>
          </a:p>
        </p:txBody>
      </p:sp>
      <p:sp>
        <p:nvSpPr>
          <p:cNvPr id="1701" name="Google Shape;1701;g2695f1d8b7d_0_531"/>
          <p:cNvSpPr txBox="1"/>
          <p:nvPr/>
        </p:nvSpPr>
        <p:spPr>
          <a:xfrm>
            <a:off x="5888364" y="3987586"/>
            <a:ext cx="1585800" cy="779700"/>
          </a:xfrm>
          <a:prstGeom prst="rect">
            <a:avLst/>
          </a:prstGeom>
          <a:noFill/>
          <a:ln>
            <a:noFill/>
          </a:ln>
        </p:spPr>
        <p:txBody>
          <a:bodyPr spcFirstLastPara="1" wrap="square" lIns="101350" tIns="50650" rIns="101350" bIns="5065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s-CL" sz="2200" b="0" i="0" u="none" strike="noStrike" cap="none">
                <a:solidFill>
                  <a:srgbClr val="000000"/>
                </a:solidFill>
                <a:highlight>
                  <a:srgbClr val="F0EF6C"/>
                </a:highlight>
                <a:latin typeface="Cabin"/>
                <a:ea typeface="Cabin"/>
                <a:cs typeface="Cabin"/>
                <a:sym typeface="Cabin"/>
              </a:rPr>
              <a:t>Quiz  Individual</a:t>
            </a:r>
            <a:endParaRPr sz="1600" b="0" i="0" u="none" strike="noStrike" cap="none">
              <a:solidFill>
                <a:srgbClr val="000000"/>
              </a:solidFill>
              <a:latin typeface="Arial"/>
              <a:ea typeface="Arial"/>
              <a:cs typeface="Arial"/>
              <a:sym typeface="Arial"/>
            </a:endParaRPr>
          </a:p>
        </p:txBody>
      </p:sp>
      <p:cxnSp>
        <p:nvCxnSpPr>
          <p:cNvPr id="1702" name="Google Shape;1702;g2695f1d8b7d_0_531"/>
          <p:cNvCxnSpPr/>
          <p:nvPr/>
        </p:nvCxnSpPr>
        <p:spPr>
          <a:xfrm>
            <a:off x="7390311" y="4387049"/>
            <a:ext cx="476400" cy="0"/>
          </a:xfrm>
          <a:prstGeom prst="straightConnector1">
            <a:avLst/>
          </a:prstGeom>
          <a:noFill/>
          <a:ln w="57150" cap="flat" cmpd="sng">
            <a:solidFill>
              <a:srgbClr val="3A484F"/>
            </a:solidFill>
            <a:prstDash val="solid"/>
            <a:round/>
            <a:headEnd type="none" w="sm" len="sm"/>
            <a:tailEnd type="triangle" w="med" len="med"/>
          </a:ln>
        </p:spPr>
      </p:cxnSp>
      <p:pic>
        <p:nvPicPr>
          <p:cNvPr id="1703" name="Google Shape;1703;g2695f1d8b7d_0_531" descr="https://lh7-us.googleusercontent.com/eGoVSBdyTVfxCyQe0XKzShgW25PgI9bL9ZOjUPJv1OwBjj1i7jBAS6wOY5PiHtr1ZqsUoKgeIl_RGcq7JCOBDfFHUGgw_Nvnu0CqEiZFCNkuqY_DrVUG-HiuMzNv48_LTVg-X0i3neSiFg=s2048"/>
          <p:cNvPicPr preferRelativeResize="0"/>
          <p:nvPr/>
        </p:nvPicPr>
        <p:blipFill rotWithShape="1">
          <a:blip r:embed="rId7">
            <a:alphaModFix/>
          </a:blip>
          <a:srcRect/>
          <a:stretch/>
        </p:blipFill>
        <p:spPr>
          <a:xfrm>
            <a:off x="8013709" y="3734718"/>
            <a:ext cx="976776" cy="1156412"/>
          </a:xfrm>
          <a:prstGeom prst="rect">
            <a:avLst/>
          </a:prstGeom>
          <a:noFill/>
          <a:ln>
            <a:noFill/>
          </a:ln>
        </p:spPr>
      </p:pic>
      <p:cxnSp>
        <p:nvCxnSpPr>
          <p:cNvPr id="1704" name="Google Shape;1704;g2695f1d8b7d_0_531"/>
          <p:cNvCxnSpPr/>
          <p:nvPr/>
        </p:nvCxnSpPr>
        <p:spPr>
          <a:xfrm>
            <a:off x="5022037" y="2860234"/>
            <a:ext cx="4200" cy="3627000"/>
          </a:xfrm>
          <a:prstGeom prst="straightConnector1">
            <a:avLst/>
          </a:prstGeom>
          <a:noFill/>
          <a:ln w="28575" cap="flat" cmpd="sng">
            <a:solidFill>
              <a:srgbClr val="666666"/>
            </a:solidFill>
            <a:prstDash val="dot"/>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3"/>
          <p:cNvSpPr txBox="1"/>
          <p:nvPr/>
        </p:nvSpPr>
        <p:spPr>
          <a:xfrm>
            <a:off x="1642375" y="2730872"/>
            <a:ext cx="1470900" cy="15813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Identificar oportunidades</a:t>
            </a:r>
            <a:endParaRPr sz="2000" b="0" i="0" u="none" strike="noStrike" cap="none">
              <a:solidFill>
                <a:schemeClr val="lt1"/>
              </a:solidFill>
              <a:latin typeface="Cabin"/>
              <a:ea typeface="Cabin"/>
              <a:cs typeface="Cabin"/>
              <a:sym typeface="Cabin"/>
            </a:endParaRPr>
          </a:p>
        </p:txBody>
      </p:sp>
      <p:pic>
        <p:nvPicPr>
          <p:cNvPr id="333" name="Google Shape;333;p13"/>
          <p:cNvPicPr preferRelativeResize="0"/>
          <p:nvPr/>
        </p:nvPicPr>
        <p:blipFill rotWithShape="1">
          <a:blip r:embed="rId3">
            <a:alphaModFix/>
          </a:blip>
          <a:srcRect/>
          <a:stretch/>
        </p:blipFill>
        <p:spPr>
          <a:xfrm>
            <a:off x="3293588" y="4549613"/>
            <a:ext cx="1601400" cy="1654175"/>
          </a:xfrm>
          <a:prstGeom prst="rect">
            <a:avLst/>
          </a:prstGeom>
          <a:noFill/>
          <a:ln>
            <a:noFill/>
          </a:ln>
        </p:spPr>
      </p:pic>
      <p:sp>
        <p:nvSpPr>
          <p:cNvPr id="334" name="Google Shape;334;p13"/>
          <p:cNvSpPr txBox="1"/>
          <p:nvPr/>
        </p:nvSpPr>
        <p:spPr>
          <a:xfrm>
            <a:off x="5074083" y="2747175"/>
            <a:ext cx="1660200" cy="16104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Reconocer las capacidades propias y ajenas</a:t>
            </a:r>
            <a:endParaRPr sz="2000" b="0" i="0" u="none" strike="noStrike" cap="none">
              <a:solidFill>
                <a:schemeClr val="lt1"/>
              </a:solidFill>
              <a:latin typeface="Cabin"/>
              <a:ea typeface="Cabin"/>
              <a:cs typeface="Cabin"/>
              <a:sym typeface="Cabin"/>
            </a:endParaRPr>
          </a:p>
        </p:txBody>
      </p:sp>
      <p:sp>
        <p:nvSpPr>
          <p:cNvPr id="335" name="Google Shape;335;p13"/>
          <p:cNvSpPr txBox="1"/>
          <p:nvPr/>
        </p:nvSpPr>
        <p:spPr>
          <a:xfrm>
            <a:off x="3264191" y="2754418"/>
            <a:ext cx="1660200" cy="15813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Valorar la falla como fuente de aprendizaje</a:t>
            </a:r>
            <a:endParaRPr sz="2000" b="0" i="0" u="none" strike="noStrike" cap="none">
              <a:solidFill>
                <a:schemeClr val="lt1"/>
              </a:solidFill>
              <a:latin typeface="Cabin"/>
              <a:ea typeface="Cabin"/>
              <a:cs typeface="Cabin"/>
              <a:sym typeface="Cabin"/>
            </a:endParaRPr>
          </a:p>
        </p:txBody>
      </p:sp>
      <p:sp>
        <p:nvSpPr>
          <p:cNvPr id="336" name="Google Shape;336;p13"/>
          <p:cNvSpPr txBox="1"/>
          <p:nvPr/>
        </p:nvSpPr>
        <p:spPr>
          <a:xfrm>
            <a:off x="6930702" y="2763283"/>
            <a:ext cx="1470900" cy="1581300"/>
          </a:xfrm>
          <a:prstGeom prst="rect">
            <a:avLst/>
          </a:prstGeom>
          <a:solidFill>
            <a:srgbClr val="3A484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s-CL" sz="2000" b="0" i="0" u="none" strike="noStrike" cap="none">
                <a:solidFill>
                  <a:schemeClr val="lt1"/>
                </a:solidFill>
                <a:latin typeface="Cabin"/>
                <a:ea typeface="Cabin"/>
                <a:cs typeface="Cabin"/>
                <a:sym typeface="Cabin"/>
              </a:rPr>
              <a:t>Desarrollar la creatividad </a:t>
            </a:r>
            <a:endParaRPr sz="2000" b="0" i="0" u="none" strike="noStrike" cap="none">
              <a:solidFill>
                <a:schemeClr val="lt1"/>
              </a:solidFill>
              <a:latin typeface="Cabin"/>
              <a:ea typeface="Cabin"/>
              <a:cs typeface="Cabin"/>
              <a:sym typeface="Cabin"/>
            </a:endParaRPr>
          </a:p>
        </p:txBody>
      </p:sp>
      <p:sp>
        <p:nvSpPr>
          <p:cNvPr id="337" name="Google Shape;337;p13"/>
          <p:cNvSpPr txBox="1"/>
          <p:nvPr/>
        </p:nvSpPr>
        <p:spPr>
          <a:xfrm>
            <a:off x="1452301" y="1666077"/>
            <a:ext cx="7139400" cy="661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s-CL" sz="2400" b="1" i="0" u="none" strike="noStrike" cap="none">
                <a:solidFill>
                  <a:srgbClr val="7F7F7F"/>
                </a:solidFill>
                <a:latin typeface="Arvo"/>
                <a:ea typeface="Arvo"/>
                <a:cs typeface="Arvo"/>
                <a:sym typeface="Arvo"/>
              </a:rPr>
              <a:t>¿QUÉ APRENDERÉ EN LA </a:t>
            </a:r>
            <a:r>
              <a:rPr lang="es-CL" sz="2400" b="1" i="0" u="none" strike="noStrike" cap="none">
                <a:solidFill>
                  <a:srgbClr val="000000"/>
                </a:solidFill>
                <a:latin typeface="Arvo"/>
                <a:ea typeface="Arvo"/>
                <a:cs typeface="Arvo"/>
                <a:sym typeface="Arvo"/>
              </a:rPr>
              <a:t> ASIGNATURA?</a:t>
            </a:r>
            <a:endParaRPr sz="2400" b="1" i="0" u="none" strike="noStrike" cap="none">
              <a:solidFill>
                <a:srgbClr val="000000"/>
              </a:solidFill>
              <a:latin typeface="Arvo"/>
              <a:ea typeface="Arvo"/>
              <a:cs typeface="Arvo"/>
              <a:sym typeface="Arvo"/>
            </a:endParaRPr>
          </a:p>
        </p:txBody>
      </p:sp>
      <p:pic>
        <p:nvPicPr>
          <p:cNvPr id="338" name="Google Shape;338;p13"/>
          <p:cNvPicPr preferRelativeResize="0"/>
          <p:nvPr/>
        </p:nvPicPr>
        <p:blipFill rotWithShape="1">
          <a:blip r:embed="rId4">
            <a:alphaModFix/>
          </a:blip>
          <a:srcRect/>
          <a:stretch/>
        </p:blipFill>
        <p:spPr>
          <a:xfrm>
            <a:off x="1716604" y="4715487"/>
            <a:ext cx="1322459" cy="1322459"/>
          </a:xfrm>
          <a:prstGeom prst="rect">
            <a:avLst/>
          </a:prstGeom>
          <a:noFill/>
          <a:ln>
            <a:noFill/>
          </a:ln>
        </p:spPr>
      </p:pic>
      <p:pic>
        <p:nvPicPr>
          <p:cNvPr id="339" name="Google Shape;339;p13" descr="Creatividad - Iconos gratis de personas"/>
          <p:cNvPicPr preferRelativeResize="0"/>
          <p:nvPr/>
        </p:nvPicPr>
        <p:blipFill rotWithShape="1">
          <a:blip r:embed="rId5">
            <a:alphaModFix/>
          </a:blip>
          <a:srcRect/>
          <a:stretch/>
        </p:blipFill>
        <p:spPr>
          <a:xfrm>
            <a:off x="7004929" y="4715475"/>
            <a:ext cx="1322459" cy="1322459"/>
          </a:xfrm>
          <a:prstGeom prst="rect">
            <a:avLst/>
          </a:prstGeom>
          <a:noFill/>
          <a:ln>
            <a:noFill/>
          </a:ln>
        </p:spPr>
      </p:pic>
      <p:pic>
        <p:nvPicPr>
          <p:cNvPr id="340" name="Google Shape;340;p13"/>
          <p:cNvPicPr preferRelativeResize="0"/>
          <p:nvPr/>
        </p:nvPicPr>
        <p:blipFill rotWithShape="1">
          <a:blip r:embed="rId6">
            <a:alphaModFix/>
          </a:blip>
          <a:srcRect/>
          <a:stretch/>
        </p:blipFill>
        <p:spPr>
          <a:xfrm>
            <a:off x="5108512" y="4479938"/>
            <a:ext cx="1601400" cy="1793525"/>
          </a:xfrm>
          <a:prstGeom prst="rect">
            <a:avLst/>
          </a:prstGeom>
          <a:noFill/>
          <a:ln>
            <a:noFill/>
          </a:ln>
        </p:spPr>
      </p:pic>
      <p:pic>
        <p:nvPicPr>
          <p:cNvPr id="341" name="Google Shape;341;p13"/>
          <p:cNvPicPr preferRelativeResize="0"/>
          <p:nvPr/>
        </p:nvPicPr>
        <p:blipFill>
          <a:blip r:embed="rId7">
            <a:alphaModFix/>
          </a:blip>
          <a:stretch>
            <a:fillRect/>
          </a:stretch>
        </p:blipFill>
        <p:spPr>
          <a:xfrm>
            <a:off x="5115300" y="398100"/>
            <a:ext cx="2114924" cy="5292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g2695f1d8b7d_0_554"/>
          <p:cNvSpPr txBox="1"/>
          <p:nvPr/>
        </p:nvSpPr>
        <p:spPr>
          <a:xfrm>
            <a:off x="1417463" y="625475"/>
            <a:ext cx="7050900" cy="3291300"/>
          </a:xfrm>
          <a:prstGeom prst="rect">
            <a:avLst/>
          </a:prstGeom>
          <a:noFill/>
          <a:ln>
            <a:noFill/>
          </a:ln>
        </p:spPr>
        <p:txBody>
          <a:bodyPr spcFirstLastPara="1" wrap="square" lIns="101350" tIns="101350" rIns="101350" bIns="101350" anchor="ctr" anchorCtr="0">
            <a:noAutofit/>
          </a:bodyPr>
          <a:lstStyle/>
          <a:p>
            <a:pPr marL="0" marR="0" lvl="0" indent="0" algn="ctr" rtl="0">
              <a:lnSpc>
                <a:spcPct val="107916"/>
              </a:lnSpc>
              <a:spcBef>
                <a:spcPts val="0"/>
              </a:spcBef>
              <a:spcAft>
                <a:spcPts val="900"/>
              </a:spcAft>
              <a:buClr>
                <a:srgbClr val="000000"/>
              </a:buClr>
              <a:buSzPts val="1200"/>
              <a:buFont typeface="Arial"/>
              <a:buNone/>
            </a:pPr>
            <a:r>
              <a:rPr lang="es-CL" sz="6700" b="1" i="0" u="none" strike="noStrike" cap="none">
                <a:solidFill>
                  <a:srgbClr val="000000"/>
                </a:solidFill>
                <a:latin typeface="Arvo"/>
                <a:ea typeface="Arvo"/>
                <a:cs typeface="Arvo"/>
                <a:sym typeface="Arvo"/>
              </a:rPr>
              <a:t>ÉXITO!</a:t>
            </a:r>
            <a:endParaRPr sz="6700" b="1" i="0" u="none" strike="noStrike" cap="none">
              <a:solidFill>
                <a:srgbClr val="000000"/>
              </a:solidFill>
              <a:latin typeface="Arvo"/>
              <a:ea typeface="Arvo"/>
              <a:cs typeface="Arvo"/>
              <a:sym typeface="Arvo"/>
            </a:endParaRPr>
          </a:p>
        </p:txBody>
      </p:sp>
      <p:pic>
        <p:nvPicPr>
          <p:cNvPr id="1752" name="Google Shape;1752;g2695f1d8b7d_0_554"/>
          <p:cNvPicPr preferRelativeResize="0"/>
          <p:nvPr/>
        </p:nvPicPr>
        <p:blipFill rotWithShape="1">
          <a:blip r:embed="rId3">
            <a:alphaModFix/>
          </a:blip>
          <a:srcRect/>
          <a:stretch/>
        </p:blipFill>
        <p:spPr>
          <a:xfrm>
            <a:off x="3797256" y="3465817"/>
            <a:ext cx="2291288" cy="27621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6bf9bac-16ef-4839-9a7b-877137b1f8a0">
      <Terms xmlns="http://schemas.microsoft.com/office/infopath/2007/PartnerControls"/>
    </lcf76f155ced4ddcb4097134ff3c332f>
    <TaxCatchAll xmlns="9049fd0f-e370-4486-a296-1fc46f54002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ED9DB766FBA4349ACE483A44CC72B05" ma:contentTypeVersion="15" ma:contentTypeDescription="Crear nuevo documento." ma:contentTypeScope="" ma:versionID="69e6ce243f97d8c03b32b1d1707b3637">
  <xsd:schema xmlns:xsd="http://www.w3.org/2001/XMLSchema" xmlns:xs="http://www.w3.org/2001/XMLSchema" xmlns:p="http://schemas.microsoft.com/office/2006/metadata/properties" xmlns:ns2="b6bf9bac-16ef-4839-9a7b-877137b1f8a0" xmlns:ns3="9049fd0f-e370-4486-a296-1fc46f54002b" targetNamespace="http://schemas.microsoft.com/office/2006/metadata/properties" ma:root="true" ma:fieldsID="84a104ae7ff2b709e38c1b094ed9d9ee" ns2:_="" ns3:_="">
    <xsd:import namespace="b6bf9bac-16ef-4839-9a7b-877137b1f8a0"/>
    <xsd:import namespace="9049fd0f-e370-4486-a296-1fc46f54002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f9bac-16ef-4839-9a7b-877137b1f8a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49fd0f-e370-4486-a296-1fc46f54002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45d51d6c-1e84-4118-94d1-4e1563e63778}" ma:internalName="TaxCatchAll" ma:showField="CatchAllData" ma:web="9049fd0f-e370-4486-a296-1fc46f54002b">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7BF752-5F2F-45CF-8A5F-FA0D250DF29F}">
  <ds:schemaRefs>
    <ds:schemaRef ds:uri="http://schemas.microsoft.com/sharepoint/v3/contenttype/forms"/>
  </ds:schemaRefs>
</ds:datastoreItem>
</file>

<file path=customXml/itemProps2.xml><?xml version="1.0" encoding="utf-8"?>
<ds:datastoreItem xmlns:ds="http://schemas.openxmlformats.org/officeDocument/2006/customXml" ds:itemID="{E05B40E2-455A-42E9-83B7-D9CF6139504F}">
  <ds:schemaRefs>
    <ds:schemaRef ds:uri="http://purl.org/dc/terms/"/>
    <ds:schemaRef ds:uri="http://schemas.microsoft.com/office/infopath/2007/PartnerControls"/>
    <ds:schemaRef ds:uri="http://schemas.microsoft.com/office/2006/metadata/properties"/>
    <ds:schemaRef ds:uri="http://schemas.microsoft.com/office/2006/documentManagement/types"/>
    <ds:schemaRef ds:uri="b6bf9bac-16ef-4839-9a7b-877137b1f8a0"/>
    <ds:schemaRef ds:uri="http://schemas.openxmlformats.org/package/2006/metadata/core-properties"/>
    <ds:schemaRef ds:uri="http://purl.org/dc/elements/1.1/"/>
    <ds:schemaRef ds:uri="9049fd0f-e370-4486-a296-1fc46f54002b"/>
    <ds:schemaRef ds:uri="http://www.w3.org/XML/1998/namespace"/>
    <ds:schemaRef ds:uri="http://purl.org/dc/dcmitype/"/>
  </ds:schemaRefs>
</ds:datastoreItem>
</file>

<file path=customXml/itemProps3.xml><?xml version="1.0" encoding="utf-8"?>
<ds:datastoreItem xmlns:ds="http://schemas.openxmlformats.org/officeDocument/2006/customXml" ds:itemID="{749355E6-7370-46D8-9081-E297F3C857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bf9bac-16ef-4839-9a7b-877137b1f8a0"/>
    <ds:schemaRef ds:uri="9049fd0f-e370-4486-a296-1fc46f5400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TotalTime>
  <Words>5328</Words>
  <Application>Microsoft Office PowerPoint</Application>
  <PresentationFormat>Personalizado</PresentationFormat>
  <Paragraphs>951</Paragraphs>
  <Slides>90</Slides>
  <Notes>90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90</vt:i4>
      </vt:variant>
    </vt:vector>
  </HeadingPairs>
  <TitlesOfParts>
    <vt:vector size="103" baseType="lpstr">
      <vt:lpstr>Arvo</vt:lpstr>
      <vt:lpstr>Montserrat Light</vt:lpstr>
      <vt:lpstr>Roboto</vt:lpstr>
      <vt:lpstr>Century Gothic</vt:lpstr>
      <vt:lpstr>Roboto Light</vt:lpstr>
      <vt:lpstr>Montserrat</vt:lpstr>
      <vt:lpstr>Calibri</vt:lpstr>
      <vt:lpstr>Times</vt:lpstr>
      <vt:lpstr>Helvetica Neue</vt:lpstr>
      <vt:lpstr>Arial</vt:lpstr>
      <vt:lpstr>Arial</vt:lpstr>
      <vt:lpstr>Cabin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Mirna Paiva J.</dc:creator>
  <cp:lastModifiedBy>ssdd</cp:lastModifiedBy>
  <cp:revision>2</cp:revision>
  <dcterms:created xsi:type="dcterms:W3CDTF">2022-12-13T15:18:34Z</dcterms:created>
  <dcterms:modified xsi:type="dcterms:W3CDTF">2024-04-02T21:14:30Z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0x010100BFF81ADBDA01B0498A9FE80E49B43E6D</vt:lpwstr>
  </property>
</Properties>
</file>